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Calibri (MS)" panose="020B0604020202020204" charset="0"/>
      <p:regular r:id="rId31"/>
    </p:embeddedFont>
    <p:embeddedFont>
      <p:font typeface="Open Sans" panose="020B0606030504020204" pitchFamily="34" charset="0"/>
      <p:regular r:id="rId32"/>
    </p:embeddedFont>
    <p:embeddedFont>
      <p:font typeface="Ovo"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84675" y="0"/>
            <a:ext cx="5703325" cy="10287000"/>
          </a:xfrm>
          <a:custGeom>
            <a:avLst/>
            <a:gdLst/>
            <a:ahLst/>
            <a:cxnLst/>
            <a:rect l="l" t="t" r="r" b="b"/>
            <a:pathLst>
              <a:path w="5703325" h="10287000">
                <a:moveTo>
                  <a:pt x="0" y="0"/>
                </a:moveTo>
                <a:lnTo>
                  <a:pt x="5703325" y="0"/>
                </a:lnTo>
                <a:lnTo>
                  <a:pt x="5703325" y="10287000"/>
                </a:lnTo>
                <a:lnTo>
                  <a:pt x="0" y="10287000"/>
                </a:lnTo>
                <a:lnTo>
                  <a:pt x="0" y="0"/>
                </a:lnTo>
                <a:close/>
              </a:path>
            </a:pathLst>
          </a:custGeom>
          <a:blipFill>
            <a:blip r:embed="rId2"/>
            <a:stretch>
              <a:fillRect l="-60327" t="-1907" r="-120547" b="-1907"/>
            </a:stretch>
          </a:blipFill>
        </p:spPr>
        <p:txBody>
          <a:bodyPr/>
          <a:lstStyle/>
          <a:p>
            <a:endParaRPr lang="en-IN"/>
          </a:p>
        </p:txBody>
      </p:sp>
      <p:grpSp>
        <p:nvGrpSpPr>
          <p:cNvPr id="3" name="Group 3"/>
          <p:cNvGrpSpPr/>
          <p:nvPr/>
        </p:nvGrpSpPr>
        <p:grpSpPr>
          <a:xfrm>
            <a:off x="1810837" y="3786535"/>
            <a:ext cx="9405842" cy="2713930"/>
            <a:chOff x="0" y="0"/>
            <a:chExt cx="12541122" cy="3618573"/>
          </a:xfrm>
        </p:grpSpPr>
        <p:sp>
          <p:nvSpPr>
            <p:cNvPr id="4" name="TextBox 4"/>
            <p:cNvSpPr txBox="1"/>
            <p:nvPr/>
          </p:nvSpPr>
          <p:spPr>
            <a:xfrm>
              <a:off x="0" y="95250"/>
              <a:ext cx="12541122" cy="1928283"/>
            </a:xfrm>
            <a:prstGeom prst="rect">
              <a:avLst/>
            </a:prstGeom>
          </p:spPr>
          <p:txBody>
            <a:bodyPr lIns="0" tIns="0" rIns="0" bIns="0" rtlCol="0" anchor="t">
              <a:spAutoFit/>
            </a:bodyPr>
            <a:lstStyle/>
            <a:p>
              <a:pPr>
                <a:lnSpc>
                  <a:spcPts val="10999"/>
                </a:lnSpc>
              </a:pPr>
              <a:r>
                <a:rPr lang="en-US" sz="9999" spc="-99">
                  <a:solidFill>
                    <a:srgbClr val="000000"/>
                  </a:solidFill>
                  <a:latin typeface="Ovo"/>
                </a:rPr>
                <a:t>Telemedicine </a:t>
              </a:r>
            </a:p>
          </p:txBody>
        </p:sp>
        <p:sp>
          <p:nvSpPr>
            <p:cNvPr id="5" name="TextBox 5"/>
            <p:cNvSpPr txBox="1"/>
            <p:nvPr/>
          </p:nvSpPr>
          <p:spPr>
            <a:xfrm>
              <a:off x="0" y="2728515"/>
              <a:ext cx="12541122" cy="890058"/>
            </a:xfrm>
            <a:prstGeom prst="rect">
              <a:avLst/>
            </a:prstGeom>
          </p:spPr>
          <p:txBody>
            <a:bodyPr lIns="0" tIns="0" rIns="0" bIns="0" rtlCol="0" anchor="t">
              <a:spAutoFit/>
            </a:bodyPr>
            <a:lstStyle/>
            <a:p>
              <a:pPr>
                <a:lnSpc>
                  <a:spcPts val="5600"/>
                </a:lnSpc>
                <a:spcBef>
                  <a:spcPct val="0"/>
                </a:spcBef>
              </a:pPr>
              <a:r>
                <a:rPr lang="en-US" sz="4000">
                  <a:solidFill>
                    <a:srgbClr val="000000"/>
                  </a:solidFill>
                  <a:latin typeface="Ovo"/>
                </a:rPr>
                <a:t>:- A Modern Day Medicine Solution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100" y="2715686"/>
            <a:ext cx="5904104" cy="2822575"/>
          </a:xfrm>
          <a:prstGeom prst="rect">
            <a:avLst/>
          </a:prstGeom>
        </p:spPr>
        <p:txBody>
          <a:bodyPr lIns="0" tIns="0" rIns="0" bIns="0" rtlCol="0" anchor="t">
            <a:spAutoFit/>
          </a:bodyPr>
          <a:lstStyle/>
          <a:p>
            <a:pPr>
              <a:lnSpc>
                <a:spcPts val="11000"/>
              </a:lnSpc>
            </a:pPr>
            <a:r>
              <a:rPr lang="en-US" sz="10000" spc="-100">
                <a:solidFill>
                  <a:srgbClr val="000000"/>
                </a:solidFill>
                <a:latin typeface="Ovo"/>
              </a:rPr>
              <a:t>Expected Outcomes</a:t>
            </a:r>
          </a:p>
        </p:txBody>
      </p:sp>
      <p:grpSp>
        <p:nvGrpSpPr>
          <p:cNvPr id="3" name="Group 3"/>
          <p:cNvGrpSpPr/>
          <p:nvPr/>
        </p:nvGrpSpPr>
        <p:grpSpPr>
          <a:xfrm>
            <a:off x="8568854" y="1024165"/>
            <a:ext cx="7677333" cy="2011797"/>
            <a:chOff x="0" y="0"/>
            <a:chExt cx="10236444" cy="2682396"/>
          </a:xfrm>
        </p:grpSpPr>
        <p:sp>
          <p:nvSpPr>
            <p:cNvPr id="4" name="TextBox 4"/>
            <p:cNvSpPr txBox="1"/>
            <p:nvPr/>
          </p:nvSpPr>
          <p:spPr>
            <a:xfrm>
              <a:off x="0" y="-19050"/>
              <a:ext cx="10236444" cy="933450"/>
            </a:xfrm>
            <a:prstGeom prst="rect">
              <a:avLst/>
            </a:prstGeom>
          </p:spPr>
          <p:txBody>
            <a:bodyPr lIns="0" tIns="0" rIns="0" bIns="0" rtlCol="0" anchor="t">
              <a:spAutoFit/>
            </a:bodyPr>
            <a:lstStyle/>
            <a:p>
              <a:pPr>
                <a:lnSpc>
                  <a:spcPts val="5400"/>
                </a:lnSpc>
              </a:pPr>
              <a:r>
                <a:rPr lang="en-US" sz="4500" spc="-44">
                  <a:solidFill>
                    <a:srgbClr val="384DD8"/>
                  </a:solidFill>
                  <a:latin typeface="Ovo"/>
                </a:rPr>
                <a:t>Efficient Healthcare Delivery: </a:t>
              </a:r>
            </a:p>
          </p:txBody>
        </p:sp>
        <p:sp>
          <p:nvSpPr>
            <p:cNvPr id="5" name="TextBox 5"/>
            <p:cNvSpPr txBox="1"/>
            <p:nvPr/>
          </p:nvSpPr>
          <p:spPr>
            <a:xfrm>
              <a:off x="0" y="1156703"/>
              <a:ext cx="10236444" cy="1525693"/>
            </a:xfrm>
            <a:prstGeom prst="rect">
              <a:avLst/>
            </a:prstGeom>
          </p:spPr>
          <p:txBody>
            <a:bodyPr lIns="0" tIns="0" rIns="0" bIns="0" rtlCol="0" anchor="t">
              <a:spAutoFit/>
            </a:bodyPr>
            <a:lstStyle/>
            <a:p>
              <a:pPr marL="0" lvl="0" indent="0">
                <a:lnSpc>
                  <a:spcPts val="3079"/>
                </a:lnSpc>
                <a:spcBef>
                  <a:spcPct val="0"/>
                </a:spcBef>
              </a:pPr>
              <a:r>
                <a:rPr lang="en-US" sz="2200">
                  <a:solidFill>
                    <a:srgbClr val="545454"/>
                  </a:solidFill>
                  <a:latin typeface="Open Sans"/>
                </a:rPr>
                <a:t>Streamlined healthcare services with reduced waiting times, improved scheduling, and efficient allocation of resources.</a:t>
              </a:r>
            </a:p>
          </p:txBody>
        </p:sp>
      </p:grpSp>
      <p:grpSp>
        <p:nvGrpSpPr>
          <p:cNvPr id="6" name="Group 6"/>
          <p:cNvGrpSpPr/>
          <p:nvPr/>
        </p:nvGrpSpPr>
        <p:grpSpPr>
          <a:xfrm>
            <a:off x="8568854" y="3683662"/>
            <a:ext cx="7134662" cy="2011797"/>
            <a:chOff x="0" y="0"/>
            <a:chExt cx="9512883" cy="2682396"/>
          </a:xfrm>
        </p:grpSpPr>
        <p:sp>
          <p:nvSpPr>
            <p:cNvPr id="7" name="TextBox 7"/>
            <p:cNvSpPr txBox="1"/>
            <p:nvPr/>
          </p:nvSpPr>
          <p:spPr>
            <a:xfrm>
              <a:off x="0" y="-19050"/>
              <a:ext cx="9512883" cy="933450"/>
            </a:xfrm>
            <a:prstGeom prst="rect">
              <a:avLst/>
            </a:prstGeom>
          </p:spPr>
          <p:txBody>
            <a:bodyPr lIns="0" tIns="0" rIns="0" bIns="0" rtlCol="0" anchor="t">
              <a:spAutoFit/>
            </a:bodyPr>
            <a:lstStyle/>
            <a:p>
              <a:pPr>
                <a:lnSpc>
                  <a:spcPts val="5400"/>
                </a:lnSpc>
              </a:pPr>
              <a:r>
                <a:rPr lang="en-US" sz="4500" spc="-44">
                  <a:solidFill>
                    <a:srgbClr val="384DD8"/>
                  </a:solidFill>
                  <a:latin typeface="Ovo"/>
                </a:rPr>
                <a:t>Mental Health Support:</a:t>
              </a:r>
            </a:p>
          </p:txBody>
        </p:sp>
        <p:sp>
          <p:nvSpPr>
            <p:cNvPr id="8" name="TextBox 8"/>
            <p:cNvSpPr txBox="1"/>
            <p:nvPr/>
          </p:nvSpPr>
          <p:spPr>
            <a:xfrm>
              <a:off x="0" y="1156703"/>
              <a:ext cx="9512883" cy="15256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Increased accessibility to mental health services, promoting emotional well-being and early intervention for mental health issues.</a:t>
              </a:r>
            </a:p>
          </p:txBody>
        </p:sp>
      </p:grpSp>
      <p:sp>
        <p:nvSpPr>
          <p:cNvPr id="9" name="AutoShape 9"/>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grpSp>
        <p:nvGrpSpPr>
          <p:cNvPr id="10" name="Group 10"/>
          <p:cNvGrpSpPr/>
          <p:nvPr/>
        </p:nvGrpSpPr>
        <p:grpSpPr>
          <a:xfrm>
            <a:off x="8568854" y="6343159"/>
            <a:ext cx="7134662" cy="2011797"/>
            <a:chOff x="0" y="0"/>
            <a:chExt cx="9512883" cy="2682396"/>
          </a:xfrm>
        </p:grpSpPr>
        <p:sp>
          <p:nvSpPr>
            <p:cNvPr id="11" name="TextBox 11"/>
            <p:cNvSpPr txBox="1"/>
            <p:nvPr/>
          </p:nvSpPr>
          <p:spPr>
            <a:xfrm>
              <a:off x="0" y="-19050"/>
              <a:ext cx="9512883" cy="933450"/>
            </a:xfrm>
            <a:prstGeom prst="rect">
              <a:avLst/>
            </a:prstGeom>
          </p:spPr>
          <p:txBody>
            <a:bodyPr lIns="0" tIns="0" rIns="0" bIns="0" rtlCol="0" anchor="t">
              <a:spAutoFit/>
            </a:bodyPr>
            <a:lstStyle/>
            <a:p>
              <a:pPr>
                <a:lnSpc>
                  <a:spcPts val="5400"/>
                </a:lnSpc>
              </a:pPr>
              <a:r>
                <a:rPr lang="en-US" sz="4500" spc="-44">
                  <a:solidFill>
                    <a:srgbClr val="384DD8"/>
                  </a:solidFill>
                  <a:latin typeface="Ovo"/>
                </a:rPr>
                <a:t>Cost Savings:</a:t>
              </a:r>
            </a:p>
          </p:txBody>
        </p:sp>
        <p:sp>
          <p:nvSpPr>
            <p:cNvPr id="12" name="TextBox 12"/>
            <p:cNvSpPr txBox="1"/>
            <p:nvPr/>
          </p:nvSpPr>
          <p:spPr>
            <a:xfrm>
              <a:off x="0" y="1156703"/>
              <a:ext cx="9512883" cy="15256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Reduced travel and transportation costs for patients, as well as potential savings in healthcare expenses, making medical care more affordable.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45909" y="843327"/>
            <a:ext cx="11196183" cy="8600346"/>
          </a:xfrm>
          <a:custGeom>
            <a:avLst/>
            <a:gdLst/>
            <a:ahLst/>
            <a:cxnLst/>
            <a:rect l="l" t="t" r="r" b="b"/>
            <a:pathLst>
              <a:path w="11196183" h="8600346">
                <a:moveTo>
                  <a:pt x="0" y="0"/>
                </a:moveTo>
                <a:lnTo>
                  <a:pt x="11196182" y="0"/>
                </a:lnTo>
                <a:lnTo>
                  <a:pt x="11196182" y="8600346"/>
                </a:lnTo>
                <a:lnTo>
                  <a:pt x="0" y="860034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054839" y="3735532"/>
            <a:ext cx="12178322" cy="4248150"/>
          </a:xfrm>
          <a:prstGeom prst="rect">
            <a:avLst/>
          </a:prstGeom>
        </p:spPr>
        <p:txBody>
          <a:bodyPr lIns="0" tIns="0" rIns="0" bIns="0" rtlCol="0" anchor="t">
            <a:spAutoFit/>
          </a:bodyPr>
          <a:lstStyle/>
          <a:p>
            <a:pPr algn="ctr">
              <a:lnSpc>
                <a:spcPts val="16500"/>
              </a:lnSpc>
            </a:pPr>
            <a:r>
              <a:rPr lang="en-US" sz="15000" spc="-150">
                <a:solidFill>
                  <a:srgbClr val="000000"/>
                </a:solidFill>
                <a:latin typeface="Ovo"/>
              </a:rPr>
              <a:t>INTIAL </a:t>
            </a:r>
          </a:p>
          <a:p>
            <a:pPr algn="ctr">
              <a:lnSpc>
                <a:spcPts val="16500"/>
              </a:lnSpc>
            </a:pPr>
            <a:r>
              <a:rPr lang="en-US" sz="15000" spc="-150">
                <a:solidFill>
                  <a:srgbClr val="000000"/>
                </a:solidFill>
                <a:latin typeface="Ovo"/>
              </a:rPr>
              <a:t>CHALLANGES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07164" y="1466850"/>
            <a:ext cx="5154902" cy="3388776"/>
            <a:chOff x="0" y="0"/>
            <a:chExt cx="6873203" cy="4518368"/>
          </a:xfrm>
        </p:grpSpPr>
        <p:sp>
          <p:nvSpPr>
            <p:cNvPr id="3" name="TextBox 3"/>
            <p:cNvSpPr txBox="1"/>
            <p:nvPr/>
          </p:nvSpPr>
          <p:spPr>
            <a:xfrm>
              <a:off x="0" y="870203"/>
              <a:ext cx="6873203" cy="3042457"/>
            </a:xfrm>
            <a:prstGeom prst="rect">
              <a:avLst/>
            </a:prstGeom>
          </p:spPr>
          <p:txBody>
            <a:bodyPr lIns="0" tIns="0" rIns="0" bIns="0" rtlCol="0" anchor="t">
              <a:spAutoFit/>
            </a:bodyPr>
            <a:lstStyle/>
            <a:p>
              <a:pPr>
                <a:lnSpc>
                  <a:spcPts val="4477"/>
                </a:lnSpc>
              </a:pPr>
              <a:r>
                <a:rPr lang="en-US" sz="3731" spc="-37">
                  <a:solidFill>
                    <a:srgbClr val="000000"/>
                  </a:solidFill>
                  <a:latin typeface="Ovo"/>
                </a:rPr>
                <a:t>Insufficient medical </a:t>
              </a:r>
            </a:p>
            <a:p>
              <a:pPr>
                <a:lnSpc>
                  <a:spcPts val="4477"/>
                </a:lnSpc>
              </a:pPr>
              <a:r>
                <a:rPr lang="en-US" sz="3731" spc="-37">
                  <a:solidFill>
                    <a:srgbClr val="000000"/>
                  </a:solidFill>
                  <a:latin typeface="Ovo"/>
                </a:rPr>
                <a:t>and technological infrastructure</a:t>
              </a:r>
            </a:p>
            <a:p>
              <a:pPr>
                <a:lnSpc>
                  <a:spcPts val="4477"/>
                </a:lnSpc>
              </a:pPr>
              <a:endParaRPr lang="en-US" sz="3731" spc="-37">
                <a:solidFill>
                  <a:srgbClr val="000000"/>
                </a:solidFill>
                <a:latin typeface="Ovo"/>
              </a:endParaRPr>
            </a:p>
          </p:txBody>
        </p:sp>
        <p:sp>
          <p:nvSpPr>
            <p:cNvPr id="4" name="TextBox 4"/>
            <p:cNvSpPr txBox="1"/>
            <p:nvPr/>
          </p:nvSpPr>
          <p:spPr>
            <a:xfrm>
              <a:off x="0" y="4119804"/>
              <a:ext cx="6873203" cy="398565"/>
            </a:xfrm>
            <a:prstGeom prst="rect">
              <a:avLst/>
            </a:prstGeom>
          </p:spPr>
          <p:txBody>
            <a:bodyPr lIns="0" tIns="0" rIns="0" bIns="0" rtlCol="0" anchor="t">
              <a:spAutoFit/>
            </a:bodyPr>
            <a:lstStyle/>
            <a:p>
              <a:pPr marL="0" lvl="0" indent="0" algn="l">
                <a:lnSpc>
                  <a:spcPts val="2553"/>
                </a:lnSpc>
                <a:spcBef>
                  <a:spcPct val="0"/>
                </a:spcBef>
              </a:pPr>
              <a:endParaRPr/>
            </a:p>
          </p:txBody>
        </p:sp>
        <p:sp>
          <p:nvSpPr>
            <p:cNvPr id="5" name="TextBox 5"/>
            <p:cNvSpPr txBox="1"/>
            <p:nvPr/>
          </p:nvSpPr>
          <p:spPr>
            <a:xfrm>
              <a:off x="0" y="-9525"/>
              <a:ext cx="1366000" cy="683510"/>
            </a:xfrm>
            <a:prstGeom prst="rect">
              <a:avLst/>
            </a:prstGeom>
          </p:spPr>
          <p:txBody>
            <a:bodyPr lIns="0" tIns="0" rIns="0" bIns="0" rtlCol="0" anchor="t">
              <a:spAutoFit/>
            </a:bodyPr>
            <a:lstStyle/>
            <a:p>
              <a:pPr>
                <a:lnSpc>
                  <a:spcPts val="3980"/>
                </a:lnSpc>
              </a:pPr>
              <a:r>
                <a:rPr lang="en-US" sz="3316" spc="-33">
                  <a:solidFill>
                    <a:srgbClr val="384DD8"/>
                  </a:solidFill>
                  <a:latin typeface="Ovo"/>
                </a:rPr>
                <a:t>01</a:t>
              </a:r>
            </a:p>
          </p:txBody>
        </p:sp>
      </p:grpSp>
      <p:grpSp>
        <p:nvGrpSpPr>
          <p:cNvPr id="6" name="Group 6"/>
          <p:cNvGrpSpPr/>
          <p:nvPr/>
        </p:nvGrpSpPr>
        <p:grpSpPr>
          <a:xfrm>
            <a:off x="3307164" y="4490994"/>
            <a:ext cx="4986642" cy="3186440"/>
            <a:chOff x="0" y="0"/>
            <a:chExt cx="6648857" cy="4248587"/>
          </a:xfrm>
        </p:grpSpPr>
        <p:sp>
          <p:nvSpPr>
            <p:cNvPr id="7" name="TextBox 7"/>
            <p:cNvSpPr txBox="1"/>
            <p:nvPr/>
          </p:nvSpPr>
          <p:spPr>
            <a:xfrm>
              <a:off x="0" y="984866"/>
              <a:ext cx="6648857" cy="2577407"/>
            </a:xfrm>
            <a:prstGeom prst="rect">
              <a:avLst/>
            </a:prstGeom>
          </p:spPr>
          <p:txBody>
            <a:bodyPr lIns="0" tIns="0" rIns="0" bIns="0" rtlCol="0" anchor="t">
              <a:spAutoFit/>
            </a:bodyPr>
            <a:lstStyle/>
            <a:p>
              <a:pPr>
                <a:lnSpc>
                  <a:spcPts val="5073"/>
                </a:lnSpc>
              </a:pPr>
              <a:r>
                <a:rPr lang="en-US" sz="4228" spc="-42">
                  <a:solidFill>
                    <a:srgbClr val="000000"/>
                  </a:solidFill>
                  <a:latin typeface="Ovo"/>
                </a:rPr>
                <a:t>Urban-rural digital divide</a:t>
              </a:r>
            </a:p>
            <a:p>
              <a:pPr>
                <a:lnSpc>
                  <a:spcPts val="5073"/>
                </a:lnSpc>
              </a:pPr>
              <a:endParaRPr lang="en-US" sz="4228" spc="-42">
                <a:solidFill>
                  <a:srgbClr val="000000"/>
                </a:solidFill>
                <a:latin typeface="Ovo"/>
              </a:endParaRPr>
            </a:p>
          </p:txBody>
        </p:sp>
        <p:sp>
          <p:nvSpPr>
            <p:cNvPr id="8" name="TextBox 8"/>
            <p:cNvSpPr txBox="1"/>
            <p:nvPr/>
          </p:nvSpPr>
          <p:spPr>
            <a:xfrm>
              <a:off x="0" y="3800786"/>
              <a:ext cx="6648857" cy="447801"/>
            </a:xfrm>
            <a:prstGeom prst="rect">
              <a:avLst/>
            </a:prstGeom>
          </p:spPr>
          <p:txBody>
            <a:bodyPr lIns="0" tIns="0" rIns="0" bIns="0" rtlCol="0" anchor="t">
              <a:spAutoFit/>
            </a:bodyPr>
            <a:lstStyle/>
            <a:p>
              <a:pPr marL="0" lvl="0" indent="0" algn="l">
                <a:lnSpc>
                  <a:spcPts val="2893"/>
                </a:lnSpc>
                <a:spcBef>
                  <a:spcPct val="0"/>
                </a:spcBef>
              </a:pPr>
              <a:endParaRPr/>
            </a:p>
          </p:txBody>
        </p:sp>
        <p:sp>
          <p:nvSpPr>
            <p:cNvPr id="9" name="TextBox 9"/>
            <p:cNvSpPr txBox="1"/>
            <p:nvPr/>
          </p:nvSpPr>
          <p:spPr>
            <a:xfrm>
              <a:off x="0" y="-19050"/>
              <a:ext cx="1321413" cy="770794"/>
            </a:xfrm>
            <a:prstGeom prst="rect">
              <a:avLst/>
            </a:prstGeom>
          </p:spPr>
          <p:txBody>
            <a:bodyPr lIns="0" tIns="0" rIns="0" bIns="0" rtlCol="0" anchor="t">
              <a:spAutoFit/>
            </a:bodyPr>
            <a:lstStyle/>
            <a:p>
              <a:pPr>
                <a:lnSpc>
                  <a:spcPts val="4509"/>
                </a:lnSpc>
              </a:pPr>
              <a:r>
                <a:rPr lang="en-US" sz="3758" spc="-37">
                  <a:solidFill>
                    <a:srgbClr val="384DD8"/>
                  </a:solidFill>
                  <a:latin typeface="Ovo"/>
                </a:rPr>
                <a:t>02</a:t>
              </a:r>
            </a:p>
          </p:txBody>
        </p:sp>
      </p:grpSp>
      <p:grpSp>
        <p:nvGrpSpPr>
          <p:cNvPr id="10" name="Group 10"/>
          <p:cNvGrpSpPr/>
          <p:nvPr/>
        </p:nvGrpSpPr>
        <p:grpSpPr>
          <a:xfrm>
            <a:off x="3307164" y="6689179"/>
            <a:ext cx="5307411" cy="3105408"/>
            <a:chOff x="0" y="0"/>
            <a:chExt cx="7076548" cy="4140543"/>
          </a:xfrm>
        </p:grpSpPr>
        <p:sp>
          <p:nvSpPr>
            <p:cNvPr id="11" name="TextBox 11"/>
            <p:cNvSpPr txBox="1"/>
            <p:nvPr/>
          </p:nvSpPr>
          <p:spPr>
            <a:xfrm>
              <a:off x="0" y="959204"/>
              <a:ext cx="7076548" cy="2514352"/>
            </a:xfrm>
            <a:prstGeom prst="rect">
              <a:avLst/>
            </a:prstGeom>
          </p:spPr>
          <p:txBody>
            <a:bodyPr lIns="0" tIns="0" rIns="0" bIns="0" rtlCol="0" anchor="t">
              <a:spAutoFit/>
            </a:bodyPr>
            <a:lstStyle/>
            <a:p>
              <a:pPr>
                <a:lnSpc>
                  <a:spcPts val="4930"/>
                </a:lnSpc>
              </a:pPr>
              <a:r>
                <a:rPr lang="en-US" sz="4108" spc="-41">
                  <a:solidFill>
                    <a:srgbClr val="000000"/>
                  </a:solidFill>
                  <a:latin typeface="Ovo"/>
                </a:rPr>
                <a:t>Lack of physical examinations</a:t>
              </a:r>
            </a:p>
            <a:p>
              <a:pPr>
                <a:lnSpc>
                  <a:spcPts val="4930"/>
                </a:lnSpc>
              </a:pPr>
              <a:endParaRPr lang="en-US" sz="4108" spc="-41">
                <a:solidFill>
                  <a:srgbClr val="000000"/>
                </a:solidFill>
                <a:latin typeface="Ovo"/>
              </a:endParaRPr>
            </a:p>
          </p:txBody>
        </p:sp>
        <p:sp>
          <p:nvSpPr>
            <p:cNvPr id="12" name="TextBox 12"/>
            <p:cNvSpPr txBox="1"/>
            <p:nvPr/>
          </p:nvSpPr>
          <p:spPr>
            <a:xfrm>
              <a:off x="0" y="3685497"/>
              <a:ext cx="7076548" cy="455046"/>
            </a:xfrm>
            <a:prstGeom prst="rect">
              <a:avLst/>
            </a:prstGeom>
          </p:spPr>
          <p:txBody>
            <a:bodyPr lIns="0" tIns="0" rIns="0" bIns="0" rtlCol="0" anchor="t">
              <a:spAutoFit/>
            </a:bodyPr>
            <a:lstStyle/>
            <a:p>
              <a:pPr marL="0" lvl="0" indent="0" algn="l">
                <a:lnSpc>
                  <a:spcPts val="2812"/>
                </a:lnSpc>
                <a:spcBef>
                  <a:spcPct val="0"/>
                </a:spcBef>
              </a:pPr>
              <a:endParaRPr/>
            </a:p>
          </p:txBody>
        </p:sp>
        <p:sp>
          <p:nvSpPr>
            <p:cNvPr id="13" name="TextBox 13"/>
            <p:cNvSpPr txBox="1"/>
            <p:nvPr/>
          </p:nvSpPr>
          <p:spPr>
            <a:xfrm>
              <a:off x="0" y="-9525"/>
              <a:ext cx="1406414" cy="751696"/>
            </a:xfrm>
            <a:prstGeom prst="rect">
              <a:avLst/>
            </a:prstGeom>
          </p:spPr>
          <p:txBody>
            <a:bodyPr lIns="0" tIns="0" rIns="0" bIns="0" rtlCol="0" anchor="t">
              <a:spAutoFit/>
            </a:bodyPr>
            <a:lstStyle/>
            <a:p>
              <a:pPr>
                <a:lnSpc>
                  <a:spcPts val="4382"/>
                </a:lnSpc>
              </a:pPr>
              <a:r>
                <a:rPr lang="en-US" sz="3652" spc="-36">
                  <a:solidFill>
                    <a:srgbClr val="384DD8"/>
                  </a:solidFill>
                  <a:latin typeface="Ovo"/>
                </a:rPr>
                <a:t>03</a:t>
              </a:r>
            </a:p>
          </p:txBody>
        </p:sp>
      </p:grpSp>
      <p:grpSp>
        <p:nvGrpSpPr>
          <p:cNvPr id="14" name="Group 14"/>
          <p:cNvGrpSpPr/>
          <p:nvPr/>
        </p:nvGrpSpPr>
        <p:grpSpPr>
          <a:xfrm>
            <a:off x="10257882" y="1466850"/>
            <a:ext cx="6424434" cy="2715135"/>
            <a:chOff x="0" y="0"/>
            <a:chExt cx="8565912" cy="3620180"/>
          </a:xfrm>
        </p:grpSpPr>
        <p:sp>
          <p:nvSpPr>
            <p:cNvPr id="15" name="TextBox 15"/>
            <p:cNvSpPr txBox="1"/>
            <p:nvPr/>
          </p:nvSpPr>
          <p:spPr>
            <a:xfrm>
              <a:off x="0" y="1041869"/>
              <a:ext cx="8565912" cy="1847850"/>
            </a:xfrm>
            <a:prstGeom prst="rect">
              <a:avLst/>
            </a:prstGeom>
          </p:spPr>
          <p:txBody>
            <a:bodyPr lIns="0" tIns="0" rIns="0" bIns="0" rtlCol="0" anchor="t">
              <a:spAutoFit/>
            </a:bodyPr>
            <a:lstStyle/>
            <a:p>
              <a:pPr>
                <a:lnSpc>
                  <a:spcPts val="5400"/>
                </a:lnSpc>
              </a:pPr>
              <a:r>
                <a:rPr lang="en-US" sz="4500" spc="-44">
                  <a:solidFill>
                    <a:srgbClr val="000000"/>
                  </a:solidFill>
                  <a:latin typeface="Ovo"/>
                </a:rPr>
                <a:t>Lack of </a:t>
              </a:r>
            </a:p>
            <a:p>
              <a:pPr>
                <a:lnSpc>
                  <a:spcPts val="5400"/>
                </a:lnSpc>
              </a:pPr>
              <a:r>
                <a:rPr lang="en-US" sz="4500" spc="-44">
                  <a:solidFill>
                    <a:srgbClr val="000000"/>
                  </a:solidFill>
                  <a:latin typeface="Ovo"/>
                </a:rPr>
                <a:t>Standardization</a:t>
              </a:r>
            </a:p>
          </p:txBody>
        </p:sp>
        <p:sp>
          <p:nvSpPr>
            <p:cNvPr id="16" name="TextBox 16"/>
            <p:cNvSpPr txBox="1"/>
            <p:nvPr/>
          </p:nvSpPr>
          <p:spPr>
            <a:xfrm>
              <a:off x="0" y="3135887"/>
              <a:ext cx="8565912" cy="484293"/>
            </a:xfrm>
            <a:prstGeom prst="rect">
              <a:avLst/>
            </a:prstGeom>
          </p:spPr>
          <p:txBody>
            <a:bodyPr lIns="0" tIns="0" rIns="0" bIns="0" rtlCol="0" anchor="t">
              <a:spAutoFit/>
            </a:bodyPr>
            <a:lstStyle/>
            <a:p>
              <a:pPr marL="0" lvl="0" indent="0" algn="l">
                <a:lnSpc>
                  <a:spcPts val="3079"/>
                </a:lnSpc>
                <a:spcBef>
                  <a:spcPct val="0"/>
                </a:spcBef>
              </a:pPr>
              <a:endParaRPr/>
            </a:p>
          </p:txBody>
        </p:sp>
        <p:sp>
          <p:nvSpPr>
            <p:cNvPr id="17" name="TextBox 17"/>
            <p:cNvSpPr txBox="1"/>
            <p:nvPr/>
          </p:nvSpPr>
          <p:spPr>
            <a:xfrm>
              <a:off x="0" y="-9525"/>
              <a:ext cx="1702414"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04</a:t>
              </a:r>
            </a:p>
          </p:txBody>
        </p:sp>
      </p:grpSp>
      <p:sp>
        <p:nvSpPr>
          <p:cNvPr id="18" name="AutoShape 18"/>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grpSp>
        <p:nvGrpSpPr>
          <p:cNvPr id="19" name="Group 19"/>
          <p:cNvGrpSpPr/>
          <p:nvPr/>
        </p:nvGrpSpPr>
        <p:grpSpPr>
          <a:xfrm>
            <a:off x="10076041" y="6487309"/>
            <a:ext cx="5388630" cy="2988744"/>
            <a:chOff x="0" y="0"/>
            <a:chExt cx="7184840" cy="3984992"/>
          </a:xfrm>
        </p:grpSpPr>
        <p:sp>
          <p:nvSpPr>
            <p:cNvPr id="20" name="TextBox 20"/>
            <p:cNvSpPr txBox="1"/>
            <p:nvPr/>
          </p:nvSpPr>
          <p:spPr>
            <a:xfrm>
              <a:off x="0" y="941477"/>
              <a:ext cx="7184840" cy="2434361"/>
            </a:xfrm>
            <a:prstGeom prst="rect">
              <a:avLst/>
            </a:prstGeom>
          </p:spPr>
          <p:txBody>
            <a:bodyPr lIns="0" tIns="0" rIns="0" bIns="0" rtlCol="0" anchor="t">
              <a:spAutoFit/>
            </a:bodyPr>
            <a:lstStyle/>
            <a:p>
              <a:pPr>
                <a:lnSpc>
                  <a:spcPts val="4792"/>
                </a:lnSpc>
              </a:pPr>
              <a:r>
                <a:rPr lang="en-US" sz="3993" spc="-39">
                  <a:solidFill>
                    <a:srgbClr val="000000"/>
                  </a:solidFill>
                  <a:latin typeface="Ovo Semi-Bold"/>
                </a:rPr>
                <a:t>Emergency Situations and Hands-On Procedures</a:t>
              </a:r>
            </a:p>
          </p:txBody>
        </p:sp>
        <p:sp>
          <p:nvSpPr>
            <p:cNvPr id="21" name="TextBox 21"/>
            <p:cNvSpPr txBox="1"/>
            <p:nvPr/>
          </p:nvSpPr>
          <p:spPr>
            <a:xfrm>
              <a:off x="0" y="3599527"/>
              <a:ext cx="7184840" cy="385464"/>
            </a:xfrm>
            <a:prstGeom prst="rect">
              <a:avLst/>
            </a:prstGeom>
          </p:spPr>
          <p:txBody>
            <a:bodyPr lIns="0" tIns="0" rIns="0" bIns="0" rtlCol="0" anchor="t">
              <a:spAutoFit/>
            </a:bodyPr>
            <a:lstStyle/>
            <a:p>
              <a:pPr marL="0" lvl="0" indent="0" algn="l">
                <a:lnSpc>
                  <a:spcPts val="2484"/>
                </a:lnSpc>
                <a:spcBef>
                  <a:spcPct val="0"/>
                </a:spcBef>
              </a:pPr>
              <a:endParaRPr/>
            </a:p>
          </p:txBody>
        </p:sp>
        <p:sp>
          <p:nvSpPr>
            <p:cNvPr id="22" name="TextBox 22"/>
            <p:cNvSpPr txBox="1"/>
            <p:nvPr/>
          </p:nvSpPr>
          <p:spPr>
            <a:xfrm>
              <a:off x="0" y="-9525"/>
              <a:ext cx="1427936" cy="730817"/>
            </a:xfrm>
            <a:prstGeom prst="rect">
              <a:avLst/>
            </a:prstGeom>
          </p:spPr>
          <p:txBody>
            <a:bodyPr lIns="0" tIns="0" rIns="0" bIns="0" rtlCol="0" anchor="t">
              <a:spAutoFit/>
            </a:bodyPr>
            <a:lstStyle/>
            <a:p>
              <a:pPr>
                <a:lnSpc>
                  <a:spcPts val="4259"/>
                </a:lnSpc>
              </a:pPr>
              <a:r>
                <a:rPr lang="en-US" sz="3549" spc="-35">
                  <a:solidFill>
                    <a:srgbClr val="384DD8"/>
                  </a:solidFill>
                  <a:latin typeface="Ovo"/>
                </a:rPr>
                <a:t>06</a:t>
              </a:r>
            </a:p>
          </p:txBody>
        </p:sp>
      </p:grpSp>
      <p:grpSp>
        <p:nvGrpSpPr>
          <p:cNvPr id="23" name="Group 23"/>
          <p:cNvGrpSpPr/>
          <p:nvPr/>
        </p:nvGrpSpPr>
        <p:grpSpPr>
          <a:xfrm>
            <a:off x="10076041" y="4490994"/>
            <a:ext cx="6072266" cy="1996315"/>
            <a:chOff x="0" y="0"/>
            <a:chExt cx="8096355" cy="2661753"/>
          </a:xfrm>
        </p:grpSpPr>
        <p:sp>
          <p:nvSpPr>
            <p:cNvPr id="24" name="TextBox 24"/>
            <p:cNvSpPr txBox="1"/>
            <p:nvPr/>
          </p:nvSpPr>
          <p:spPr>
            <a:xfrm>
              <a:off x="0" y="1041869"/>
              <a:ext cx="8096355"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Patient Acceptance</a:t>
              </a:r>
            </a:p>
          </p:txBody>
        </p:sp>
        <p:sp>
          <p:nvSpPr>
            <p:cNvPr id="25" name="TextBox 25"/>
            <p:cNvSpPr txBox="1"/>
            <p:nvPr/>
          </p:nvSpPr>
          <p:spPr>
            <a:xfrm>
              <a:off x="0" y="2211962"/>
              <a:ext cx="8096355" cy="449792"/>
            </a:xfrm>
            <a:prstGeom prst="rect">
              <a:avLst/>
            </a:prstGeom>
          </p:spPr>
          <p:txBody>
            <a:bodyPr lIns="0" tIns="0" rIns="0" bIns="0" rtlCol="0" anchor="t">
              <a:spAutoFit/>
            </a:bodyPr>
            <a:lstStyle/>
            <a:p>
              <a:pPr marL="0" lvl="0" indent="0" algn="l">
                <a:lnSpc>
                  <a:spcPts val="2800"/>
                </a:lnSpc>
                <a:spcBef>
                  <a:spcPct val="0"/>
                </a:spcBef>
              </a:pPr>
              <a:endParaRPr/>
            </a:p>
          </p:txBody>
        </p:sp>
        <p:sp>
          <p:nvSpPr>
            <p:cNvPr id="26" name="TextBox 26"/>
            <p:cNvSpPr txBox="1"/>
            <p:nvPr/>
          </p:nvSpPr>
          <p:spPr>
            <a:xfrm>
              <a:off x="0" y="-9525"/>
              <a:ext cx="1609093"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05</a:t>
              </a:r>
            </a:p>
          </p:txBody>
        </p:sp>
      </p:grpSp>
      <p:sp>
        <p:nvSpPr>
          <p:cNvPr id="27" name="AutoShape 27"/>
          <p:cNvSpPr/>
          <p:nvPr/>
        </p:nvSpPr>
        <p:spPr>
          <a:xfrm flipV="1">
            <a:off x="1028655" y="1047750"/>
            <a:ext cx="45" cy="8201025"/>
          </a:xfrm>
          <a:prstGeom prst="line">
            <a:avLst/>
          </a:prstGeom>
          <a:ln w="38100" cap="flat">
            <a:solidFill>
              <a:srgbClr val="000000"/>
            </a:solidFill>
            <a:prstDash val="solid"/>
            <a:headEnd type="none" w="sm" len="sm"/>
            <a:tailEnd type="none" w="sm" len="sm"/>
          </a:ln>
        </p:spPr>
        <p:txBody>
          <a:bodyPr/>
          <a:lstStyle/>
          <a:p>
            <a:endParaRPr lang="en-IN"/>
          </a:p>
        </p:txBody>
      </p:sp>
      <p:sp>
        <p:nvSpPr>
          <p:cNvPr id="28" name="AutoShape 28"/>
          <p:cNvSpPr/>
          <p:nvPr/>
        </p:nvSpPr>
        <p:spPr>
          <a:xfrm flipV="1">
            <a:off x="17240228" y="1019175"/>
            <a:ext cx="19072" cy="8296275"/>
          </a:xfrm>
          <a:prstGeom prst="line">
            <a:avLst/>
          </a:prstGeom>
          <a:ln w="38100" cap="flat">
            <a:solidFill>
              <a:srgbClr val="000000"/>
            </a:solidFill>
            <a:prstDash val="solid"/>
            <a:headEnd type="none" w="sm" len="sm"/>
            <a:tailEnd type="none" w="sm" len="sm"/>
          </a:ln>
        </p:spPr>
        <p:txBody>
          <a:bodyPr/>
          <a:lstStyle/>
          <a:p>
            <a:endParaRPr lang="en-IN"/>
          </a:p>
        </p:txBody>
      </p:sp>
      <p:sp>
        <p:nvSpPr>
          <p:cNvPr id="29" name="AutoShape 29"/>
          <p:cNvSpPr/>
          <p:nvPr/>
        </p:nvSpPr>
        <p:spPr>
          <a:xfrm>
            <a:off x="1028678" y="9277350"/>
            <a:ext cx="16230600"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30" name="AutoShape 30"/>
          <p:cNvSpPr/>
          <p:nvPr/>
        </p:nvSpPr>
        <p:spPr>
          <a:xfrm>
            <a:off x="1047772" y="1038225"/>
            <a:ext cx="16230600" cy="1905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sp>
        <p:nvSpPr>
          <p:cNvPr id="3" name="AutoShape 3"/>
          <p:cNvSpPr/>
          <p:nvPr/>
        </p:nvSpPr>
        <p:spPr>
          <a:xfrm>
            <a:off x="1028700" y="1009650"/>
            <a:ext cx="16230600"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1028678" y="9277350"/>
            <a:ext cx="16230600"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AutoShape 5"/>
          <p:cNvSpPr/>
          <p:nvPr/>
        </p:nvSpPr>
        <p:spPr>
          <a:xfrm flipV="1">
            <a:off x="1028655" y="1047750"/>
            <a:ext cx="45" cy="8201025"/>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AutoShape 6"/>
          <p:cNvSpPr/>
          <p:nvPr/>
        </p:nvSpPr>
        <p:spPr>
          <a:xfrm flipV="1">
            <a:off x="17240205" y="990600"/>
            <a:ext cx="19095" cy="8324850"/>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Freeform 7"/>
          <p:cNvSpPr/>
          <p:nvPr/>
        </p:nvSpPr>
        <p:spPr>
          <a:xfrm>
            <a:off x="3611206" y="-646105"/>
            <a:ext cx="11196183" cy="8600346"/>
          </a:xfrm>
          <a:custGeom>
            <a:avLst/>
            <a:gdLst/>
            <a:ahLst/>
            <a:cxnLst/>
            <a:rect l="l" t="t" r="r" b="b"/>
            <a:pathLst>
              <a:path w="11196183" h="8600346">
                <a:moveTo>
                  <a:pt x="0" y="0"/>
                </a:moveTo>
                <a:lnTo>
                  <a:pt x="11196183" y="0"/>
                </a:lnTo>
                <a:lnTo>
                  <a:pt x="11196183" y="8600347"/>
                </a:lnTo>
                <a:lnTo>
                  <a:pt x="0" y="8600347"/>
                </a:lnTo>
                <a:lnTo>
                  <a:pt x="0" y="0"/>
                </a:lnTo>
                <a:close/>
              </a:path>
            </a:pathLst>
          </a:custGeom>
          <a:blipFill>
            <a:blip r:embed="rId2"/>
            <a:stretch>
              <a:fillRect/>
            </a:stretch>
          </a:blipFill>
        </p:spPr>
        <p:txBody>
          <a:bodyPr/>
          <a:lstStyle/>
          <a:p>
            <a:endParaRPr lang="en-IN"/>
          </a:p>
        </p:txBody>
      </p:sp>
      <p:sp>
        <p:nvSpPr>
          <p:cNvPr id="8" name="TextBox 8"/>
          <p:cNvSpPr txBox="1"/>
          <p:nvPr/>
        </p:nvSpPr>
        <p:spPr>
          <a:xfrm>
            <a:off x="2680770" y="2115416"/>
            <a:ext cx="13057056" cy="5838825"/>
          </a:xfrm>
          <a:prstGeom prst="rect">
            <a:avLst/>
          </a:prstGeom>
        </p:spPr>
        <p:txBody>
          <a:bodyPr lIns="0" tIns="0" rIns="0" bIns="0" rtlCol="0" anchor="t">
            <a:spAutoFit/>
          </a:bodyPr>
          <a:lstStyle/>
          <a:p>
            <a:pPr>
              <a:lnSpc>
                <a:spcPts val="5130"/>
              </a:lnSpc>
              <a:spcBef>
                <a:spcPct val="0"/>
              </a:spcBef>
            </a:pPr>
            <a:r>
              <a:rPr lang="en-US" sz="4275" spc="-42">
                <a:solidFill>
                  <a:srgbClr val="000000"/>
                </a:solidFill>
                <a:latin typeface="Ovo"/>
              </a:rPr>
              <a:t>Despite these initial challenges, telemedicine has made significant strides, especially with the onset of the COVID-19 pandemic, which accelerated its adoption and addressed some of these issues. Regulatory and reimbursement policies have been adjusted, and both providers and patients have become more accustomed to virtual care. While challenges remain, telemedicine continues to play an increasingly important role in healthcare delivery.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54839" y="2038350"/>
            <a:ext cx="12178322" cy="6343650"/>
          </a:xfrm>
          <a:prstGeom prst="rect">
            <a:avLst/>
          </a:prstGeom>
        </p:spPr>
        <p:txBody>
          <a:bodyPr lIns="0" tIns="0" rIns="0" bIns="0" rtlCol="0" anchor="t">
            <a:spAutoFit/>
          </a:bodyPr>
          <a:lstStyle/>
          <a:p>
            <a:pPr algn="ctr">
              <a:lnSpc>
                <a:spcPts val="16500"/>
              </a:lnSpc>
            </a:pPr>
            <a:r>
              <a:rPr lang="en-US" sz="15000" spc="-150">
                <a:solidFill>
                  <a:srgbClr val="000000"/>
                </a:solidFill>
                <a:latin typeface="Ovo"/>
              </a:rPr>
              <a:t>Description of telemedicine web-app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sp>
        <p:nvSpPr>
          <p:cNvPr id="3" name="TextBox 3"/>
          <p:cNvSpPr txBox="1"/>
          <p:nvPr/>
        </p:nvSpPr>
        <p:spPr>
          <a:xfrm>
            <a:off x="0" y="942975"/>
            <a:ext cx="18288000" cy="8818879"/>
          </a:xfrm>
          <a:prstGeom prst="rect">
            <a:avLst/>
          </a:prstGeom>
        </p:spPr>
        <p:txBody>
          <a:bodyPr lIns="0" tIns="0" rIns="0" bIns="0" rtlCol="0" anchor="t">
            <a:spAutoFit/>
          </a:bodyPr>
          <a:lstStyle/>
          <a:p>
            <a:pPr marL="842016" lvl="1" indent="-421008" algn="ctr">
              <a:lnSpc>
                <a:spcPts val="5460"/>
              </a:lnSpc>
              <a:buFont typeface="Arial"/>
              <a:buChar char="•"/>
            </a:pPr>
            <a:r>
              <a:rPr lang="en-US" sz="3900">
                <a:solidFill>
                  <a:srgbClr val="000000"/>
                </a:solidFill>
                <a:latin typeface="Ovo"/>
              </a:rPr>
              <a:t>A telemedicine web app is a digital platform designed to facilitate remote medical consultations and healthcare services through the internet. </a:t>
            </a:r>
          </a:p>
          <a:p>
            <a:pPr marL="842016" lvl="1" indent="-421008" algn="ctr">
              <a:lnSpc>
                <a:spcPts val="5460"/>
              </a:lnSpc>
              <a:buFont typeface="Arial"/>
              <a:buChar char="•"/>
            </a:pPr>
            <a:r>
              <a:rPr lang="en-US" sz="3900">
                <a:solidFill>
                  <a:srgbClr val="000000"/>
                </a:solidFill>
                <a:latin typeface="Ovo"/>
              </a:rPr>
              <a:t>It enables patients to connect with healthcare professionals, such as doctors or specialists, using a combination of video calls, voice calls, and text chat. </a:t>
            </a:r>
          </a:p>
          <a:p>
            <a:pPr marL="842016" lvl="1" indent="-421008" algn="ctr">
              <a:lnSpc>
                <a:spcPts val="5460"/>
              </a:lnSpc>
              <a:buFont typeface="Arial"/>
              <a:buChar char="•"/>
            </a:pPr>
            <a:r>
              <a:rPr lang="en-US" sz="3900">
                <a:solidFill>
                  <a:srgbClr val="000000"/>
                </a:solidFill>
                <a:latin typeface="Ovo"/>
              </a:rPr>
              <a:t>Users can schedule appointments, securely share medical records and images, receive diagnoses, and obtain prescriptions or treatment recommendations without the need for physical in-person visits. </a:t>
            </a:r>
          </a:p>
          <a:p>
            <a:pPr marL="842016" lvl="1" indent="-421008" algn="ctr">
              <a:lnSpc>
                <a:spcPts val="5460"/>
              </a:lnSpc>
              <a:buFont typeface="Arial"/>
              <a:buChar char="•"/>
            </a:pPr>
            <a:r>
              <a:rPr lang="en-US" sz="3900">
                <a:solidFill>
                  <a:srgbClr val="000000"/>
                </a:solidFill>
                <a:latin typeface="Ovo"/>
              </a:rPr>
              <a:t>Telemedicine web apps prioritize user privacy and data security and may include features like appointment scheduling, electronic health record integration, file sharing, and payment processing. </a:t>
            </a:r>
          </a:p>
          <a:p>
            <a:pPr marL="798838" lvl="1" indent="-399419" algn="ctr">
              <a:lnSpc>
                <a:spcPts val="5180"/>
              </a:lnSpc>
              <a:buFont typeface="Arial"/>
              <a:buChar char="•"/>
            </a:pPr>
            <a:r>
              <a:rPr lang="en-US" sz="3700">
                <a:solidFill>
                  <a:srgbClr val="000000"/>
                </a:solidFill>
                <a:latin typeface="Ovo"/>
              </a:rPr>
              <a:t>These platforms aim to make healthcare services more accessible, convenient, and flexible, especially for patients who may have difficulty accessing traditional in-person care.</a:t>
            </a:r>
          </a:p>
        </p:txBody>
      </p:sp>
      <p:sp>
        <p:nvSpPr>
          <p:cNvPr id="4" name="AutoShape 4"/>
          <p:cNvSpPr/>
          <p:nvPr/>
        </p:nvSpPr>
        <p:spPr>
          <a:xfrm>
            <a:off x="0" y="677574"/>
            <a:ext cx="18288000" cy="0"/>
          </a:xfrm>
          <a:prstGeom prst="line">
            <a:avLst/>
          </a:prstGeom>
          <a:ln w="9525" cap="rnd">
            <a:solidFill>
              <a:srgbClr val="000000"/>
            </a:solidFill>
            <a:prstDash val="solid"/>
            <a:headEnd type="none" w="sm" len="sm"/>
            <a:tailEnd type="none" w="sm" len="sm"/>
          </a:ln>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0706" y="838200"/>
            <a:ext cx="6472436" cy="1585594"/>
          </a:xfrm>
          <a:prstGeom prst="rect">
            <a:avLst/>
          </a:prstGeom>
        </p:spPr>
        <p:txBody>
          <a:bodyPr lIns="0" tIns="0" rIns="0" bIns="0" rtlCol="0" anchor="t">
            <a:spAutoFit/>
          </a:bodyPr>
          <a:lstStyle/>
          <a:p>
            <a:pPr algn="ctr">
              <a:lnSpc>
                <a:spcPts val="12880"/>
              </a:lnSpc>
            </a:pPr>
            <a:r>
              <a:rPr lang="en-US" sz="9200">
                <a:solidFill>
                  <a:srgbClr val="000000"/>
                </a:solidFill>
                <a:latin typeface="Ovo Bold"/>
              </a:rPr>
              <a:t>Significance </a:t>
            </a:r>
          </a:p>
        </p:txBody>
      </p:sp>
      <p:sp>
        <p:nvSpPr>
          <p:cNvPr id="3" name="TextBox 3"/>
          <p:cNvSpPr txBox="1"/>
          <p:nvPr/>
        </p:nvSpPr>
        <p:spPr>
          <a:xfrm>
            <a:off x="514350" y="2894142"/>
            <a:ext cx="17259300" cy="5990590"/>
          </a:xfrm>
          <a:prstGeom prst="rect">
            <a:avLst/>
          </a:prstGeom>
        </p:spPr>
        <p:txBody>
          <a:bodyPr lIns="0" tIns="0" rIns="0" bIns="0" rtlCol="0" anchor="t">
            <a:spAutoFit/>
          </a:bodyPr>
          <a:lstStyle/>
          <a:p>
            <a:pPr>
              <a:lnSpc>
                <a:spcPts val="4759"/>
              </a:lnSpc>
            </a:pPr>
            <a:r>
              <a:rPr lang="en-US" sz="3399">
                <a:solidFill>
                  <a:srgbClr val="000000"/>
                </a:solidFill>
                <a:latin typeface="Ovo"/>
              </a:rPr>
              <a:t>Telemedicine has a number of significant benefits, including:</a:t>
            </a:r>
          </a:p>
          <a:p>
            <a:pPr marL="734059" lvl="1" indent="-367030">
              <a:lnSpc>
                <a:spcPts val="4759"/>
              </a:lnSpc>
              <a:buFont typeface="Arial"/>
              <a:buChar char="•"/>
            </a:pPr>
            <a:r>
              <a:rPr lang="en-US" sz="3399">
                <a:solidFill>
                  <a:srgbClr val="000000"/>
                </a:solidFill>
                <a:latin typeface="Ovo"/>
              </a:rPr>
              <a:t>Increased access to healthcare : Telemedicine can help people in rural or underserved areas, or with difficulty traveling, to get the healthcare they need.</a:t>
            </a:r>
          </a:p>
          <a:p>
            <a:pPr marL="734059" lvl="1" indent="-367030">
              <a:lnSpc>
                <a:spcPts val="4759"/>
              </a:lnSpc>
              <a:buFont typeface="Arial"/>
              <a:buChar char="•"/>
            </a:pPr>
            <a:r>
              <a:rPr lang="en-US" sz="3399">
                <a:solidFill>
                  <a:srgbClr val="000000"/>
                </a:solidFill>
                <a:latin typeface="Ovo"/>
              </a:rPr>
              <a:t>Reduced costs: Telemedicine can save patients and providers money on travel and other expenses.</a:t>
            </a:r>
          </a:p>
          <a:p>
            <a:pPr marL="734059" lvl="1" indent="-367030">
              <a:lnSpc>
                <a:spcPts val="4759"/>
              </a:lnSpc>
              <a:buFont typeface="Arial"/>
              <a:buChar char="•"/>
            </a:pPr>
            <a:r>
              <a:rPr lang="en-US" sz="3399">
                <a:solidFill>
                  <a:srgbClr val="000000"/>
                </a:solidFill>
                <a:latin typeface="Ovo"/>
              </a:rPr>
              <a:t>Improved convenience: Patients can receive care from the comfort of their own homes at a time that is convenient for them.</a:t>
            </a:r>
          </a:p>
          <a:p>
            <a:pPr marL="734059" lvl="1" indent="-367030">
              <a:lnSpc>
                <a:spcPts val="4759"/>
              </a:lnSpc>
              <a:buFont typeface="Arial"/>
              <a:buChar char="•"/>
            </a:pPr>
            <a:r>
              <a:rPr lang="en-US" sz="3399">
                <a:solidFill>
                  <a:srgbClr val="000000"/>
                </a:solidFill>
                <a:latin typeface="Ovo"/>
              </a:rPr>
              <a:t>Improved quality of care: Telemedicine can connect patients with specialists who may not be available locally and improve coordination of care between providers.</a:t>
            </a:r>
          </a:p>
          <a:p>
            <a:pPr>
              <a:lnSpc>
                <a:spcPts val="4759"/>
              </a:lnSpc>
            </a:pPr>
            <a:endParaRPr lang="en-US" sz="3399">
              <a:solidFill>
                <a:srgbClr val="000000"/>
              </a:solidFill>
              <a:latin typeface="Ov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4116" y="857250"/>
            <a:ext cx="7875786" cy="1477006"/>
          </a:xfrm>
          <a:prstGeom prst="rect">
            <a:avLst/>
          </a:prstGeom>
        </p:spPr>
        <p:txBody>
          <a:bodyPr lIns="0" tIns="0" rIns="0" bIns="0" rtlCol="0" anchor="t">
            <a:spAutoFit/>
          </a:bodyPr>
          <a:lstStyle/>
          <a:p>
            <a:pPr algn="ctr">
              <a:lnSpc>
                <a:spcPts val="12040"/>
              </a:lnSpc>
            </a:pPr>
            <a:r>
              <a:rPr lang="en-US" sz="8600">
                <a:solidFill>
                  <a:srgbClr val="000000"/>
                </a:solidFill>
                <a:latin typeface="Ovo Bold"/>
              </a:rPr>
              <a:t>Potential Impact</a:t>
            </a:r>
          </a:p>
        </p:txBody>
      </p:sp>
      <p:sp>
        <p:nvSpPr>
          <p:cNvPr id="3" name="TextBox 3"/>
          <p:cNvSpPr txBox="1"/>
          <p:nvPr/>
        </p:nvSpPr>
        <p:spPr>
          <a:xfrm>
            <a:off x="1028700" y="3091388"/>
            <a:ext cx="16230600" cy="6167120"/>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Ovo Bold"/>
              </a:rPr>
              <a:t>Reduce disparities in healthcare:</a:t>
            </a:r>
            <a:r>
              <a:rPr lang="en-US" sz="3200">
                <a:solidFill>
                  <a:srgbClr val="000000"/>
                </a:solidFill>
                <a:latin typeface="Ovo"/>
              </a:rPr>
              <a:t> Telemedicine could help to reduce disparities in healthcare by providing access to high-quality healthcare to people in all communities, regardless of their location or socioeconomic status.</a:t>
            </a:r>
          </a:p>
          <a:p>
            <a:pPr marL="690881" lvl="1" indent="-345440" algn="just">
              <a:lnSpc>
                <a:spcPts val="4480"/>
              </a:lnSpc>
              <a:buFont typeface="Arial"/>
              <a:buChar char="•"/>
            </a:pPr>
            <a:r>
              <a:rPr lang="en-US" sz="3200">
                <a:solidFill>
                  <a:srgbClr val="000000"/>
                </a:solidFill>
                <a:latin typeface="Ovo Bold"/>
              </a:rPr>
              <a:t>Improve public health:</a:t>
            </a:r>
            <a:r>
              <a:rPr lang="en-US" sz="3200">
                <a:solidFill>
                  <a:srgbClr val="000000"/>
                </a:solidFill>
                <a:latin typeface="Ovo"/>
              </a:rPr>
              <a:t> Telemedicine could help to improve public health by making it easier for people to get preventive care and screenings. It could also help to track the spread of disease and identify outbreaks more quickly.</a:t>
            </a:r>
          </a:p>
          <a:p>
            <a:pPr marL="690881" lvl="1" indent="-345440" algn="just">
              <a:lnSpc>
                <a:spcPts val="4480"/>
              </a:lnSpc>
              <a:buFont typeface="Arial"/>
              <a:buChar char="•"/>
            </a:pPr>
            <a:r>
              <a:rPr lang="en-US" sz="3200">
                <a:solidFill>
                  <a:srgbClr val="000000"/>
                </a:solidFill>
                <a:latin typeface="Ovo Bold"/>
              </a:rPr>
              <a:t>Empower patients:</a:t>
            </a:r>
            <a:r>
              <a:rPr lang="en-US" sz="3200">
                <a:solidFill>
                  <a:srgbClr val="000000"/>
                </a:solidFill>
                <a:latin typeface="Ovo"/>
              </a:rPr>
              <a:t> Telemedicine could empower patients by giving them more control over their healthcare. For example, patients could use telemedicine to track their own health data, get second opinions from specialists, and make informed decisions about their care.</a:t>
            </a:r>
          </a:p>
          <a:p>
            <a:pPr algn="just">
              <a:lnSpc>
                <a:spcPts val="4480"/>
              </a:lnSpc>
            </a:pPr>
            <a:endParaRPr lang="en-US" sz="3200">
              <a:solidFill>
                <a:srgbClr val="000000"/>
              </a:solidFill>
              <a:latin typeface="Ov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861037" cy="10287000"/>
          </a:xfrm>
          <a:custGeom>
            <a:avLst/>
            <a:gdLst/>
            <a:ahLst/>
            <a:cxnLst/>
            <a:rect l="l" t="t" r="r" b="b"/>
            <a:pathLst>
              <a:path w="7861037" h="10287000">
                <a:moveTo>
                  <a:pt x="0" y="0"/>
                </a:moveTo>
                <a:lnTo>
                  <a:pt x="7861037" y="0"/>
                </a:lnTo>
                <a:lnTo>
                  <a:pt x="7861037" y="10287000"/>
                </a:lnTo>
                <a:lnTo>
                  <a:pt x="0" y="10287000"/>
                </a:lnTo>
                <a:lnTo>
                  <a:pt x="0" y="0"/>
                </a:lnTo>
                <a:close/>
              </a:path>
            </a:pathLst>
          </a:custGeom>
          <a:blipFill>
            <a:blip r:embed="rId2"/>
            <a:stretch>
              <a:fillRect t="-7312" b="-7312"/>
            </a:stretch>
          </a:blipFill>
        </p:spPr>
        <p:txBody>
          <a:bodyPr/>
          <a:lstStyle/>
          <a:p>
            <a:endParaRPr lang="en-IN"/>
          </a:p>
        </p:txBody>
      </p:sp>
      <p:sp>
        <p:nvSpPr>
          <p:cNvPr id="3" name="Freeform 3"/>
          <p:cNvSpPr/>
          <p:nvPr/>
        </p:nvSpPr>
        <p:spPr>
          <a:xfrm>
            <a:off x="11910544" y="7653470"/>
            <a:ext cx="2462351" cy="2633530"/>
          </a:xfrm>
          <a:custGeom>
            <a:avLst/>
            <a:gdLst/>
            <a:ahLst/>
            <a:cxnLst/>
            <a:rect l="l" t="t" r="r" b="b"/>
            <a:pathLst>
              <a:path w="2462351" h="2633530">
                <a:moveTo>
                  <a:pt x="0" y="0"/>
                </a:moveTo>
                <a:lnTo>
                  <a:pt x="2462351" y="0"/>
                </a:lnTo>
                <a:lnTo>
                  <a:pt x="2462351" y="2633530"/>
                </a:lnTo>
                <a:lnTo>
                  <a:pt x="0" y="2633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8211262" y="415625"/>
            <a:ext cx="8806013" cy="1631950"/>
          </a:xfrm>
          <a:prstGeom prst="rect">
            <a:avLst/>
          </a:prstGeom>
        </p:spPr>
        <p:txBody>
          <a:bodyPr lIns="0" tIns="0" rIns="0" bIns="0" rtlCol="0" anchor="t">
            <a:spAutoFit/>
          </a:bodyPr>
          <a:lstStyle/>
          <a:p>
            <a:pPr>
              <a:lnSpc>
                <a:spcPts val="11000"/>
              </a:lnSpc>
            </a:pPr>
            <a:r>
              <a:rPr lang="en-US" sz="10000" spc="-100">
                <a:solidFill>
                  <a:srgbClr val="000000"/>
                </a:solidFill>
                <a:latin typeface="Calibri (MS)"/>
              </a:rPr>
              <a:t>Target Audience</a:t>
            </a:r>
          </a:p>
        </p:txBody>
      </p:sp>
      <p:sp>
        <p:nvSpPr>
          <p:cNvPr id="5" name="TextBox 5"/>
          <p:cNvSpPr txBox="1"/>
          <p:nvPr/>
        </p:nvSpPr>
        <p:spPr>
          <a:xfrm>
            <a:off x="8211262" y="2273253"/>
            <a:ext cx="9860914" cy="35902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vo"/>
              </a:rPr>
              <a:t>The target audience for telemedicine in India is diverse</a:t>
            </a:r>
          </a:p>
          <a:p>
            <a:pPr marL="734059" lvl="1" indent="-367030">
              <a:lnSpc>
                <a:spcPts val="4759"/>
              </a:lnSpc>
              <a:buFont typeface="Arial"/>
              <a:buChar char="•"/>
            </a:pPr>
            <a:r>
              <a:rPr lang="en-US" sz="3399">
                <a:solidFill>
                  <a:srgbClr val="000000"/>
                </a:solidFill>
                <a:latin typeface="Ovo"/>
              </a:rPr>
              <a:t> Reflecting the country's vast population and healthcare needs. Telemedicine can be a valuable tool to address various healthcare challenges in India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09223" y="1914305"/>
            <a:ext cx="5557113" cy="2958301"/>
          </a:xfrm>
          <a:custGeom>
            <a:avLst/>
            <a:gdLst/>
            <a:ahLst/>
            <a:cxnLst/>
            <a:rect l="l" t="t" r="r" b="b"/>
            <a:pathLst>
              <a:path w="5557113" h="2958301">
                <a:moveTo>
                  <a:pt x="0" y="0"/>
                </a:moveTo>
                <a:lnTo>
                  <a:pt x="5557113" y="0"/>
                </a:lnTo>
                <a:lnTo>
                  <a:pt x="5557113" y="2958302"/>
                </a:lnTo>
                <a:lnTo>
                  <a:pt x="0" y="2958302"/>
                </a:lnTo>
                <a:lnTo>
                  <a:pt x="0" y="0"/>
                </a:lnTo>
                <a:close/>
              </a:path>
            </a:pathLst>
          </a:custGeom>
          <a:blipFill>
            <a:blip r:embed="rId2"/>
            <a:stretch>
              <a:fillRect/>
            </a:stretch>
          </a:blipFill>
        </p:spPr>
        <p:txBody>
          <a:bodyPr/>
          <a:lstStyle/>
          <a:p>
            <a:endParaRPr lang="en-IN"/>
          </a:p>
        </p:txBody>
      </p:sp>
      <p:sp>
        <p:nvSpPr>
          <p:cNvPr id="3" name="Freeform 3"/>
          <p:cNvSpPr/>
          <p:nvPr/>
        </p:nvSpPr>
        <p:spPr>
          <a:xfrm>
            <a:off x="543200" y="5915456"/>
            <a:ext cx="5934964" cy="3342844"/>
          </a:xfrm>
          <a:custGeom>
            <a:avLst/>
            <a:gdLst/>
            <a:ahLst/>
            <a:cxnLst/>
            <a:rect l="l" t="t" r="r" b="b"/>
            <a:pathLst>
              <a:path w="5934964" h="3342844">
                <a:moveTo>
                  <a:pt x="0" y="0"/>
                </a:moveTo>
                <a:lnTo>
                  <a:pt x="5934964" y="0"/>
                </a:lnTo>
                <a:lnTo>
                  <a:pt x="5934964" y="3342844"/>
                </a:lnTo>
                <a:lnTo>
                  <a:pt x="0" y="3342844"/>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75488" y="399519"/>
            <a:ext cx="9359611" cy="1125013"/>
          </a:xfrm>
          <a:prstGeom prst="rect">
            <a:avLst/>
          </a:prstGeom>
        </p:spPr>
        <p:txBody>
          <a:bodyPr lIns="0" tIns="0" rIns="0" bIns="0" rtlCol="0" anchor="t">
            <a:spAutoFit/>
          </a:bodyPr>
          <a:lstStyle/>
          <a:p>
            <a:pPr algn="ctr">
              <a:lnSpc>
                <a:spcPts val="9155"/>
              </a:lnSpc>
            </a:pPr>
            <a:r>
              <a:rPr lang="en-US" sz="6539">
                <a:solidFill>
                  <a:srgbClr val="000000"/>
                </a:solidFill>
                <a:latin typeface="Ovo Bold"/>
              </a:rPr>
              <a:t>Primary Target Audiences</a:t>
            </a:r>
          </a:p>
        </p:txBody>
      </p:sp>
      <p:sp>
        <p:nvSpPr>
          <p:cNvPr id="5" name="TextBox 5"/>
          <p:cNvSpPr txBox="1"/>
          <p:nvPr/>
        </p:nvSpPr>
        <p:spPr>
          <a:xfrm>
            <a:off x="672948" y="1838105"/>
            <a:ext cx="4061520" cy="589915"/>
          </a:xfrm>
          <a:prstGeom prst="rect">
            <a:avLst/>
          </a:prstGeom>
        </p:spPr>
        <p:txBody>
          <a:bodyPr lIns="0" tIns="0" rIns="0" bIns="0" rtlCol="0" anchor="t">
            <a:spAutoFit/>
          </a:bodyPr>
          <a:lstStyle/>
          <a:p>
            <a:pPr algn="ctr">
              <a:lnSpc>
                <a:spcPts val="4759"/>
              </a:lnSpc>
            </a:pPr>
            <a:r>
              <a:rPr lang="en-US" sz="3399">
                <a:solidFill>
                  <a:srgbClr val="000000"/>
                </a:solidFill>
                <a:latin typeface="Ovo"/>
              </a:rPr>
              <a:t>1) Rural Community  </a:t>
            </a:r>
          </a:p>
        </p:txBody>
      </p:sp>
      <p:sp>
        <p:nvSpPr>
          <p:cNvPr id="6" name="TextBox 6"/>
          <p:cNvSpPr txBox="1"/>
          <p:nvPr/>
        </p:nvSpPr>
        <p:spPr>
          <a:xfrm>
            <a:off x="0" y="2557968"/>
            <a:ext cx="10881321" cy="1790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vo"/>
              </a:rPr>
              <a:t>Lack easy access to healthcare facilities</a:t>
            </a:r>
          </a:p>
          <a:p>
            <a:pPr marL="734059" lvl="1" indent="-367030">
              <a:lnSpc>
                <a:spcPts val="4759"/>
              </a:lnSpc>
              <a:buFont typeface="Arial"/>
              <a:buChar char="•"/>
            </a:pPr>
            <a:r>
              <a:rPr lang="en-US" sz="3399">
                <a:solidFill>
                  <a:srgbClr val="000000"/>
                </a:solidFill>
                <a:latin typeface="Ovo"/>
              </a:rPr>
              <a:t>Telemedicine can connect residents in remote regions</a:t>
            </a:r>
          </a:p>
          <a:p>
            <a:pPr>
              <a:lnSpc>
                <a:spcPts val="4759"/>
              </a:lnSpc>
            </a:pPr>
            <a:r>
              <a:rPr lang="en-US" sz="3399">
                <a:solidFill>
                  <a:srgbClr val="000000"/>
                </a:solidFill>
                <a:latin typeface="Ovo"/>
              </a:rPr>
              <a:t>      with healthcare providers</a:t>
            </a:r>
          </a:p>
        </p:txBody>
      </p:sp>
      <p:sp>
        <p:nvSpPr>
          <p:cNvPr id="7" name="TextBox 7"/>
          <p:cNvSpPr txBox="1"/>
          <p:nvPr/>
        </p:nvSpPr>
        <p:spPr>
          <a:xfrm>
            <a:off x="7609824" y="5582399"/>
            <a:ext cx="3690938" cy="589915"/>
          </a:xfrm>
          <a:prstGeom prst="rect">
            <a:avLst/>
          </a:prstGeom>
        </p:spPr>
        <p:txBody>
          <a:bodyPr lIns="0" tIns="0" rIns="0" bIns="0" rtlCol="0" anchor="t">
            <a:spAutoFit/>
          </a:bodyPr>
          <a:lstStyle/>
          <a:p>
            <a:pPr algn="ctr">
              <a:lnSpc>
                <a:spcPts val="4759"/>
              </a:lnSpc>
            </a:pPr>
            <a:r>
              <a:rPr lang="en-US" sz="3399">
                <a:solidFill>
                  <a:srgbClr val="000000"/>
                </a:solidFill>
                <a:latin typeface="Ovo"/>
              </a:rPr>
              <a:t>2) Urban Dwellers  </a:t>
            </a:r>
          </a:p>
        </p:txBody>
      </p:sp>
      <p:sp>
        <p:nvSpPr>
          <p:cNvPr id="8" name="TextBox 8"/>
          <p:cNvSpPr txBox="1"/>
          <p:nvPr/>
        </p:nvSpPr>
        <p:spPr>
          <a:xfrm>
            <a:off x="6985462" y="6486639"/>
            <a:ext cx="8296155" cy="1189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vo"/>
              </a:rPr>
              <a:t>Long wait times at clinics and hospitals.</a:t>
            </a:r>
          </a:p>
          <a:p>
            <a:pPr marL="734059" lvl="1" indent="-367030">
              <a:lnSpc>
                <a:spcPts val="4759"/>
              </a:lnSpc>
              <a:buFont typeface="Arial"/>
              <a:buChar char="•"/>
            </a:pPr>
            <a:r>
              <a:rPr lang="en-US" sz="3399">
                <a:solidFill>
                  <a:srgbClr val="000000"/>
                </a:solidFill>
                <a:latin typeface="Ovo"/>
              </a:rPr>
              <a:t>Time-effective means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49053" y="418350"/>
            <a:ext cx="11189894" cy="1431925"/>
          </a:xfrm>
          <a:prstGeom prst="rect">
            <a:avLst/>
          </a:prstGeom>
        </p:spPr>
        <p:txBody>
          <a:bodyPr lIns="0" tIns="0" rIns="0" bIns="0" rtlCol="0" anchor="t">
            <a:spAutoFit/>
          </a:bodyPr>
          <a:lstStyle/>
          <a:p>
            <a:pPr algn="ctr">
              <a:lnSpc>
                <a:spcPts val="11000"/>
              </a:lnSpc>
            </a:pPr>
            <a:r>
              <a:rPr lang="en-US" sz="10000" spc="-100">
                <a:solidFill>
                  <a:srgbClr val="000000"/>
                </a:solidFill>
                <a:latin typeface="Ovo"/>
              </a:rPr>
              <a:t>Meet the Team</a:t>
            </a:r>
          </a:p>
        </p:txBody>
      </p:sp>
      <p:grpSp>
        <p:nvGrpSpPr>
          <p:cNvPr id="3" name="Group 3"/>
          <p:cNvGrpSpPr/>
          <p:nvPr/>
        </p:nvGrpSpPr>
        <p:grpSpPr>
          <a:xfrm>
            <a:off x="855808" y="2478925"/>
            <a:ext cx="3499599" cy="1071229"/>
            <a:chOff x="0" y="0"/>
            <a:chExt cx="4666132" cy="1428305"/>
          </a:xfrm>
        </p:grpSpPr>
        <p:sp>
          <p:nvSpPr>
            <p:cNvPr id="4" name="TextBox 4"/>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Vinamra Rawat</a:t>
              </a:r>
            </a:p>
          </p:txBody>
        </p:sp>
        <p:sp>
          <p:nvSpPr>
            <p:cNvPr id="5" name="TextBox 5"/>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21BAI10181</a:t>
              </a:r>
            </a:p>
          </p:txBody>
        </p:sp>
      </p:grpSp>
      <p:grpSp>
        <p:nvGrpSpPr>
          <p:cNvPr id="6" name="Group 6"/>
          <p:cNvGrpSpPr/>
          <p:nvPr/>
        </p:nvGrpSpPr>
        <p:grpSpPr>
          <a:xfrm>
            <a:off x="6674338" y="2478925"/>
            <a:ext cx="3499599" cy="1071229"/>
            <a:chOff x="0" y="0"/>
            <a:chExt cx="4666132" cy="1428305"/>
          </a:xfrm>
        </p:grpSpPr>
        <p:sp>
          <p:nvSpPr>
            <p:cNvPr id="7" name="TextBox 7"/>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Shefali Jain</a:t>
              </a:r>
            </a:p>
          </p:txBody>
        </p:sp>
        <p:sp>
          <p:nvSpPr>
            <p:cNvPr id="8" name="TextBox 8"/>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21BCE11433</a:t>
              </a:r>
            </a:p>
          </p:txBody>
        </p:sp>
      </p:grpSp>
      <p:grpSp>
        <p:nvGrpSpPr>
          <p:cNvPr id="9" name="Group 9"/>
          <p:cNvGrpSpPr/>
          <p:nvPr/>
        </p:nvGrpSpPr>
        <p:grpSpPr>
          <a:xfrm>
            <a:off x="13334756" y="2478925"/>
            <a:ext cx="3499599" cy="1071229"/>
            <a:chOff x="0" y="0"/>
            <a:chExt cx="4666132" cy="1428305"/>
          </a:xfrm>
        </p:grpSpPr>
        <p:sp>
          <p:nvSpPr>
            <p:cNvPr id="10" name="TextBox 10"/>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Swati Beniwal</a:t>
              </a:r>
            </a:p>
          </p:txBody>
        </p:sp>
        <p:sp>
          <p:nvSpPr>
            <p:cNvPr id="11" name="TextBox 11"/>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21BCY10210</a:t>
              </a:r>
            </a:p>
          </p:txBody>
        </p:sp>
      </p:grpSp>
      <p:sp>
        <p:nvSpPr>
          <p:cNvPr id="12" name="AutoShape 12"/>
          <p:cNvSpPr/>
          <p:nvPr/>
        </p:nvSpPr>
        <p:spPr>
          <a:xfrm>
            <a:off x="0" y="9559556"/>
            <a:ext cx="18288000" cy="0"/>
          </a:xfrm>
          <a:prstGeom prst="line">
            <a:avLst/>
          </a:prstGeom>
          <a:ln w="9525" cap="rnd">
            <a:solidFill>
              <a:srgbClr val="000000"/>
            </a:solidFill>
            <a:prstDash val="solid"/>
            <a:headEnd type="none" w="sm" len="sm"/>
            <a:tailEnd type="none" w="sm" len="sm"/>
          </a:ln>
        </p:spPr>
        <p:txBody>
          <a:bodyPr/>
          <a:lstStyle/>
          <a:p>
            <a:endParaRPr lang="en-IN"/>
          </a:p>
        </p:txBody>
      </p:sp>
      <p:grpSp>
        <p:nvGrpSpPr>
          <p:cNvPr id="13" name="Group 13"/>
          <p:cNvGrpSpPr/>
          <p:nvPr/>
        </p:nvGrpSpPr>
        <p:grpSpPr>
          <a:xfrm>
            <a:off x="855808" y="5139234"/>
            <a:ext cx="3499599" cy="1071229"/>
            <a:chOff x="0" y="0"/>
            <a:chExt cx="4666132" cy="1428305"/>
          </a:xfrm>
        </p:grpSpPr>
        <p:sp>
          <p:nvSpPr>
            <p:cNvPr id="14" name="TextBox 14"/>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Shrey Patel </a:t>
              </a:r>
            </a:p>
          </p:txBody>
        </p:sp>
        <p:sp>
          <p:nvSpPr>
            <p:cNvPr id="15" name="TextBox 15"/>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21BCE10023</a:t>
              </a:r>
            </a:p>
          </p:txBody>
        </p:sp>
      </p:grpSp>
      <p:grpSp>
        <p:nvGrpSpPr>
          <p:cNvPr id="16" name="Group 16"/>
          <p:cNvGrpSpPr/>
          <p:nvPr/>
        </p:nvGrpSpPr>
        <p:grpSpPr>
          <a:xfrm>
            <a:off x="6674338" y="5139234"/>
            <a:ext cx="3499599" cy="1566529"/>
            <a:chOff x="0" y="0"/>
            <a:chExt cx="4666132" cy="2088705"/>
          </a:xfrm>
        </p:grpSpPr>
        <p:sp>
          <p:nvSpPr>
            <p:cNvPr id="17" name="TextBox 17"/>
            <p:cNvSpPr txBox="1"/>
            <p:nvPr/>
          </p:nvSpPr>
          <p:spPr>
            <a:xfrm>
              <a:off x="0" y="-9525"/>
              <a:ext cx="4666132" cy="13303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Mihirkumar Chaudhary </a:t>
              </a:r>
            </a:p>
          </p:txBody>
        </p:sp>
        <p:sp>
          <p:nvSpPr>
            <p:cNvPr id="18" name="TextBox 18"/>
            <p:cNvSpPr txBox="1"/>
            <p:nvPr/>
          </p:nvSpPr>
          <p:spPr>
            <a:xfrm>
              <a:off x="0" y="16044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21BCE10616</a:t>
              </a:r>
            </a:p>
          </p:txBody>
        </p:sp>
      </p:grpSp>
      <p:grpSp>
        <p:nvGrpSpPr>
          <p:cNvPr id="19" name="Group 19"/>
          <p:cNvGrpSpPr/>
          <p:nvPr/>
        </p:nvGrpSpPr>
        <p:grpSpPr>
          <a:xfrm>
            <a:off x="13334756" y="4918667"/>
            <a:ext cx="3499599" cy="1071229"/>
            <a:chOff x="0" y="0"/>
            <a:chExt cx="4666132" cy="1428305"/>
          </a:xfrm>
        </p:grpSpPr>
        <p:sp>
          <p:nvSpPr>
            <p:cNvPr id="20" name="TextBox 20"/>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Dhruv Sharma</a:t>
              </a:r>
            </a:p>
          </p:txBody>
        </p:sp>
        <p:sp>
          <p:nvSpPr>
            <p:cNvPr id="21" name="TextBox 21"/>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21BCY10014</a:t>
              </a:r>
            </a:p>
          </p:txBody>
        </p:sp>
      </p:grpSp>
      <p:grpSp>
        <p:nvGrpSpPr>
          <p:cNvPr id="22" name="Group 22"/>
          <p:cNvGrpSpPr/>
          <p:nvPr/>
        </p:nvGrpSpPr>
        <p:grpSpPr>
          <a:xfrm>
            <a:off x="855808" y="7623922"/>
            <a:ext cx="3499599" cy="1071229"/>
            <a:chOff x="0" y="0"/>
            <a:chExt cx="4666132" cy="1428305"/>
          </a:xfrm>
        </p:grpSpPr>
        <p:sp>
          <p:nvSpPr>
            <p:cNvPr id="23" name="TextBox 23"/>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Meghavi Jadav </a:t>
              </a:r>
            </a:p>
          </p:txBody>
        </p:sp>
        <p:sp>
          <p:nvSpPr>
            <p:cNvPr id="24" name="TextBox 24"/>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21BCE11156</a:t>
              </a:r>
            </a:p>
          </p:txBody>
        </p:sp>
      </p:grpSp>
      <p:grpSp>
        <p:nvGrpSpPr>
          <p:cNvPr id="25" name="Group 25"/>
          <p:cNvGrpSpPr/>
          <p:nvPr/>
        </p:nvGrpSpPr>
        <p:grpSpPr>
          <a:xfrm>
            <a:off x="13334756" y="7468222"/>
            <a:ext cx="3499599" cy="1071229"/>
            <a:chOff x="0" y="0"/>
            <a:chExt cx="4666132" cy="1428305"/>
          </a:xfrm>
        </p:grpSpPr>
        <p:sp>
          <p:nvSpPr>
            <p:cNvPr id="26" name="TextBox 26"/>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Harshitaa Ashish</a:t>
              </a:r>
            </a:p>
          </p:txBody>
        </p:sp>
        <p:sp>
          <p:nvSpPr>
            <p:cNvPr id="27" name="TextBox 27"/>
            <p:cNvSpPr txBox="1"/>
            <p:nvPr/>
          </p:nvSpPr>
          <p:spPr>
            <a:xfrm>
              <a:off x="0" y="944012"/>
              <a:ext cx="4666132" cy="484293"/>
            </a:xfrm>
            <a:prstGeom prst="rect">
              <a:avLst/>
            </a:prstGeom>
          </p:spPr>
          <p:txBody>
            <a:bodyPr lIns="0" tIns="0" rIns="0" bIns="0" rtlCol="0" anchor="t">
              <a:spAutoFit/>
            </a:bodyPr>
            <a:lstStyle/>
            <a:p>
              <a:pPr marL="0" lvl="0" indent="0" algn="ctr">
                <a:lnSpc>
                  <a:spcPts val="3079"/>
                </a:lnSpc>
                <a:spcBef>
                  <a:spcPct val="0"/>
                </a:spcBef>
              </a:pPr>
              <a:r>
                <a:rPr lang="en-US" sz="2200">
                  <a:solidFill>
                    <a:srgbClr val="545454"/>
                  </a:solidFill>
                  <a:latin typeface="Open Sans"/>
                </a:rPr>
                <a:t> 21BCY10123</a:t>
              </a:r>
            </a:p>
          </p:txBody>
        </p:sp>
      </p:grpSp>
      <p:grpSp>
        <p:nvGrpSpPr>
          <p:cNvPr id="28" name="Group 28"/>
          <p:cNvGrpSpPr/>
          <p:nvPr/>
        </p:nvGrpSpPr>
        <p:grpSpPr>
          <a:xfrm>
            <a:off x="6674338" y="7468222"/>
            <a:ext cx="3499599" cy="1461754"/>
            <a:chOff x="0" y="0"/>
            <a:chExt cx="4666132" cy="1949005"/>
          </a:xfrm>
        </p:grpSpPr>
        <p:sp>
          <p:nvSpPr>
            <p:cNvPr id="29" name="TextBox 29"/>
            <p:cNvSpPr txBox="1"/>
            <p:nvPr/>
          </p:nvSpPr>
          <p:spPr>
            <a:xfrm>
              <a:off x="0" y="-9525"/>
              <a:ext cx="4666132" cy="669925"/>
            </a:xfrm>
            <a:prstGeom prst="rect">
              <a:avLst/>
            </a:prstGeom>
          </p:spPr>
          <p:txBody>
            <a:bodyPr lIns="0" tIns="0" rIns="0" bIns="0" rtlCol="0" anchor="t">
              <a:spAutoFit/>
            </a:bodyPr>
            <a:lstStyle/>
            <a:p>
              <a:pPr algn="ctr">
                <a:lnSpc>
                  <a:spcPts val="3960"/>
                </a:lnSpc>
              </a:pPr>
              <a:r>
                <a:rPr lang="en-US" sz="3300" spc="-33">
                  <a:solidFill>
                    <a:srgbClr val="384DD8"/>
                  </a:solidFill>
                  <a:latin typeface="Ovo"/>
                </a:rPr>
                <a:t>Aditya Pandey </a:t>
              </a:r>
            </a:p>
          </p:txBody>
        </p:sp>
        <p:sp>
          <p:nvSpPr>
            <p:cNvPr id="30" name="TextBox 30"/>
            <p:cNvSpPr txBox="1"/>
            <p:nvPr/>
          </p:nvSpPr>
          <p:spPr>
            <a:xfrm>
              <a:off x="0" y="944012"/>
              <a:ext cx="4666132" cy="1004993"/>
            </a:xfrm>
            <a:prstGeom prst="rect">
              <a:avLst/>
            </a:prstGeom>
          </p:spPr>
          <p:txBody>
            <a:bodyPr lIns="0" tIns="0" rIns="0" bIns="0" rtlCol="0" anchor="t">
              <a:spAutoFit/>
            </a:bodyPr>
            <a:lstStyle/>
            <a:p>
              <a:pPr algn="ctr">
                <a:lnSpc>
                  <a:spcPts val="3079"/>
                </a:lnSpc>
              </a:pPr>
              <a:r>
                <a:rPr lang="en-US" sz="2199">
                  <a:solidFill>
                    <a:srgbClr val="545454"/>
                  </a:solidFill>
                  <a:latin typeface="Open Sans"/>
                </a:rPr>
                <a:t>21BSA10141</a:t>
              </a:r>
            </a:p>
            <a:p>
              <a:pPr marL="0" lvl="0" indent="0" algn="ctr">
                <a:lnSpc>
                  <a:spcPts val="3079"/>
                </a:lnSpc>
                <a:spcBef>
                  <a:spcPct val="0"/>
                </a:spcBef>
              </a:pPr>
              <a:endParaRPr lang="en-US" sz="2199">
                <a:solidFill>
                  <a:srgbClr val="545454"/>
                </a:solidFill>
                <a:latin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57009" y="1028700"/>
            <a:ext cx="4205025" cy="3325101"/>
          </a:xfrm>
          <a:custGeom>
            <a:avLst/>
            <a:gdLst/>
            <a:ahLst/>
            <a:cxnLst/>
            <a:rect l="l" t="t" r="r" b="b"/>
            <a:pathLst>
              <a:path w="4205025" h="3325101">
                <a:moveTo>
                  <a:pt x="0" y="0"/>
                </a:moveTo>
                <a:lnTo>
                  <a:pt x="4205026" y="0"/>
                </a:lnTo>
                <a:lnTo>
                  <a:pt x="4205026" y="3325101"/>
                </a:lnTo>
                <a:lnTo>
                  <a:pt x="0" y="3325101"/>
                </a:lnTo>
                <a:lnTo>
                  <a:pt x="0" y="0"/>
                </a:lnTo>
                <a:close/>
              </a:path>
            </a:pathLst>
          </a:custGeom>
          <a:blipFill>
            <a:blip r:embed="rId2"/>
            <a:stretch>
              <a:fillRect/>
            </a:stretch>
          </a:blipFill>
        </p:spPr>
        <p:txBody>
          <a:bodyPr/>
          <a:lstStyle/>
          <a:p>
            <a:endParaRPr lang="en-IN"/>
          </a:p>
        </p:txBody>
      </p:sp>
      <p:sp>
        <p:nvSpPr>
          <p:cNvPr id="3" name="Freeform 3"/>
          <p:cNvSpPr/>
          <p:nvPr/>
        </p:nvSpPr>
        <p:spPr>
          <a:xfrm>
            <a:off x="1019504" y="5552815"/>
            <a:ext cx="4686317" cy="3936506"/>
          </a:xfrm>
          <a:custGeom>
            <a:avLst/>
            <a:gdLst/>
            <a:ahLst/>
            <a:cxnLst/>
            <a:rect l="l" t="t" r="r" b="b"/>
            <a:pathLst>
              <a:path w="4686317" h="3936506">
                <a:moveTo>
                  <a:pt x="0" y="0"/>
                </a:moveTo>
                <a:lnTo>
                  <a:pt x="4686317" y="0"/>
                </a:lnTo>
                <a:lnTo>
                  <a:pt x="4686317" y="3936507"/>
                </a:lnTo>
                <a:lnTo>
                  <a:pt x="0" y="393650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881182" y="952500"/>
            <a:ext cx="4188619" cy="589915"/>
          </a:xfrm>
          <a:prstGeom prst="rect">
            <a:avLst/>
          </a:prstGeom>
        </p:spPr>
        <p:txBody>
          <a:bodyPr lIns="0" tIns="0" rIns="0" bIns="0" rtlCol="0" anchor="t">
            <a:spAutoFit/>
          </a:bodyPr>
          <a:lstStyle/>
          <a:p>
            <a:pPr algn="ctr">
              <a:lnSpc>
                <a:spcPts val="4759"/>
              </a:lnSpc>
            </a:pPr>
            <a:r>
              <a:rPr lang="en-US" sz="3399">
                <a:solidFill>
                  <a:srgbClr val="000000"/>
                </a:solidFill>
                <a:latin typeface="Ovo"/>
              </a:rPr>
              <a:t>3) Elderly Population  </a:t>
            </a:r>
          </a:p>
        </p:txBody>
      </p:sp>
      <p:sp>
        <p:nvSpPr>
          <p:cNvPr id="5" name="TextBox 5"/>
          <p:cNvSpPr txBox="1"/>
          <p:nvPr/>
        </p:nvSpPr>
        <p:spPr>
          <a:xfrm>
            <a:off x="222365" y="1682060"/>
            <a:ext cx="10966912" cy="1790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vo"/>
              </a:rPr>
              <a:t>Elderly individuals may have limited mobility</a:t>
            </a:r>
          </a:p>
          <a:p>
            <a:pPr marL="734059" lvl="1" indent="-367030">
              <a:lnSpc>
                <a:spcPts val="4759"/>
              </a:lnSpc>
              <a:buFont typeface="Arial"/>
              <a:buChar char="•"/>
            </a:pPr>
            <a:r>
              <a:rPr lang="en-US" sz="3399">
                <a:solidFill>
                  <a:srgbClr val="000000"/>
                </a:solidFill>
                <a:latin typeface="Ovo"/>
              </a:rPr>
              <a:t>Help seniors access medical consultations and check-ups </a:t>
            </a:r>
          </a:p>
        </p:txBody>
      </p:sp>
      <p:sp>
        <p:nvSpPr>
          <p:cNvPr id="6" name="TextBox 6"/>
          <p:cNvSpPr txBox="1"/>
          <p:nvPr/>
        </p:nvSpPr>
        <p:spPr>
          <a:xfrm>
            <a:off x="6732539" y="5590771"/>
            <a:ext cx="7026363" cy="589915"/>
          </a:xfrm>
          <a:prstGeom prst="rect">
            <a:avLst/>
          </a:prstGeom>
        </p:spPr>
        <p:txBody>
          <a:bodyPr lIns="0" tIns="0" rIns="0" bIns="0" rtlCol="0" anchor="t">
            <a:spAutoFit/>
          </a:bodyPr>
          <a:lstStyle/>
          <a:p>
            <a:pPr algn="ctr">
              <a:lnSpc>
                <a:spcPts val="4759"/>
              </a:lnSpc>
            </a:pPr>
            <a:r>
              <a:rPr lang="en-US" sz="3399">
                <a:solidFill>
                  <a:srgbClr val="000000"/>
                </a:solidFill>
                <a:latin typeface="Ovo"/>
              </a:rPr>
              <a:t>4) Maternal and Child Health  </a:t>
            </a:r>
          </a:p>
        </p:txBody>
      </p:sp>
      <p:sp>
        <p:nvSpPr>
          <p:cNvPr id="7" name="TextBox 7"/>
          <p:cNvSpPr txBox="1"/>
          <p:nvPr/>
        </p:nvSpPr>
        <p:spPr>
          <a:xfrm>
            <a:off x="6857213" y="6887974"/>
            <a:ext cx="10402087" cy="589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vo"/>
              </a:rPr>
              <a:t>Providing access to obstetricians and pediatricians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94839" y="1555471"/>
            <a:ext cx="2952369" cy="4114800"/>
          </a:xfrm>
          <a:custGeom>
            <a:avLst/>
            <a:gdLst/>
            <a:ahLst/>
            <a:cxnLst/>
            <a:rect l="l" t="t" r="r" b="b"/>
            <a:pathLst>
              <a:path w="2952369" h="4114800">
                <a:moveTo>
                  <a:pt x="0" y="0"/>
                </a:moveTo>
                <a:lnTo>
                  <a:pt x="2952369" y="0"/>
                </a:lnTo>
                <a:lnTo>
                  <a:pt x="2952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3630" y="6228207"/>
            <a:ext cx="3821620" cy="4114800"/>
          </a:xfrm>
          <a:custGeom>
            <a:avLst/>
            <a:gdLst/>
            <a:ahLst/>
            <a:cxnLst/>
            <a:rect l="l" t="t" r="r" b="b"/>
            <a:pathLst>
              <a:path w="3821620" h="4114800">
                <a:moveTo>
                  <a:pt x="0" y="0"/>
                </a:moveTo>
                <a:lnTo>
                  <a:pt x="3821621" y="0"/>
                </a:lnTo>
                <a:lnTo>
                  <a:pt x="38216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620005" y="583286"/>
            <a:ext cx="11489929" cy="1830070"/>
          </a:xfrm>
          <a:prstGeom prst="rect">
            <a:avLst/>
          </a:prstGeom>
        </p:spPr>
        <p:txBody>
          <a:bodyPr lIns="0" tIns="0" rIns="0" bIns="0" rtlCol="0" anchor="t">
            <a:spAutoFit/>
          </a:bodyPr>
          <a:lstStyle/>
          <a:p>
            <a:pPr algn="ctr">
              <a:lnSpc>
                <a:spcPts val="7279"/>
              </a:lnSpc>
            </a:pPr>
            <a:r>
              <a:rPr lang="en-US" sz="5199">
                <a:solidFill>
                  <a:srgbClr val="000000"/>
                </a:solidFill>
                <a:latin typeface="Ovo Bold"/>
              </a:rPr>
              <a:t>Beside all these there are situaltion like </a:t>
            </a:r>
          </a:p>
          <a:p>
            <a:pPr algn="ctr">
              <a:lnSpc>
                <a:spcPts val="7279"/>
              </a:lnSpc>
            </a:pPr>
            <a:endParaRPr lang="en-US" sz="5199">
              <a:solidFill>
                <a:srgbClr val="000000"/>
              </a:solidFill>
              <a:latin typeface="Ovo Bold"/>
            </a:endParaRPr>
          </a:p>
        </p:txBody>
      </p:sp>
      <p:sp>
        <p:nvSpPr>
          <p:cNvPr id="5" name="TextBox 5"/>
          <p:cNvSpPr txBox="1"/>
          <p:nvPr/>
        </p:nvSpPr>
        <p:spPr>
          <a:xfrm>
            <a:off x="1328176" y="2066702"/>
            <a:ext cx="12110542" cy="5404223"/>
          </a:xfrm>
          <a:prstGeom prst="rect">
            <a:avLst/>
          </a:prstGeom>
        </p:spPr>
        <p:txBody>
          <a:bodyPr lIns="0" tIns="0" rIns="0" bIns="0" rtlCol="0" anchor="t">
            <a:spAutoFit/>
          </a:bodyPr>
          <a:lstStyle/>
          <a:p>
            <a:pPr marL="1103320" lvl="1" indent="-551660">
              <a:lnSpc>
                <a:spcPts val="7154"/>
              </a:lnSpc>
              <a:buFont typeface="Arial"/>
              <a:buChar char="•"/>
            </a:pPr>
            <a:r>
              <a:rPr lang="en-US" sz="5110">
                <a:solidFill>
                  <a:srgbClr val="000000"/>
                </a:solidFill>
                <a:latin typeface="Ovo"/>
              </a:rPr>
              <a:t>Patients with Chronic Conditions</a:t>
            </a:r>
          </a:p>
          <a:p>
            <a:pPr marL="1103320" lvl="1" indent="-551660">
              <a:lnSpc>
                <a:spcPts val="7154"/>
              </a:lnSpc>
              <a:buFont typeface="Arial"/>
              <a:buChar char="•"/>
            </a:pPr>
            <a:r>
              <a:rPr lang="en-US" sz="5110">
                <a:solidFill>
                  <a:srgbClr val="000000"/>
                </a:solidFill>
                <a:latin typeface="Ovo"/>
              </a:rPr>
              <a:t>Follow-up Care</a:t>
            </a:r>
          </a:p>
          <a:p>
            <a:pPr marL="1103320" lvl="1" indent="-551660">
              <a:lnSpc>
                <a:spcPts val="7154"/>
              </a:lnSpc>
              <a:buFont typeface="Arial"/>
              <a:buChar char="•"/>
            </a:pPr>
            <a:r>
              <a:rPr lang="en-US" sz="5110">
                <a:solidFill>
                  <a:srgbClr val="000000"/>
                </a:solidFill>
                <a:latin typeface="Ovo"/>
              </a:rPr>
              <a:t>Mental Health Services</a:t>
            </a:r>
          </a:p>
          <a:p>
            <a:pPr marL="1103320" lvl="1" indent="-551660">
              <a:lnSpc>
                <a:spcPts val="7154"/>
              </a:lnSpc>
              <a:buFont typeface="Arial"/>
              <a:buChar char="•"/>
            </a:pPr>
            <a:r>
              <a:rPr lang="en-US" sz="5110">
                <a:solidFill>
                  <a:srgbClr val="000000"/>
                </a:solidFill>
                <a:latin typeface="Ovo"/>
              </a:rPr>
              <a:t>Corporate and Occupational Health</a:t>
            </a:r>
          </a:p>
          <a:p>
            <a:pPr marL="1103320" lvl="1" indent="-551660">
              <a:lnSpc>
                <a:spcPts val="7154"/>
              </a:lnSpc>
              <a:buFont typeface="Arial"/>
              <a:buChar char="•"/>
            </a:pPr>
            <a:r>
              <a:rPr lang="en-US" sz="5110">
                <a:solidFill>
                  <a:srgbClr val="000000"/>
                </a:solidFill>
                <a:latin typeface="Ovo"/>
              </a:rPr>
              <a:t>Health Camps and Outreach Programs</a:t>
            </a:r>
          </a:p>
          <a:p>
            <a:pPr marL="1103320" lvl="1" indent="-551660">
              <a:lnSpc>
                <a:spcPts val="7154"/>
              </a:lnSpc>
              <a:buFont typeface="Arial"/>
              <a:buChar char="•"/>
            </a:pPr>
            <a:r>
              <a:rPr lang="en-US" sz="5110">
                <a:solidFill>
                  <a:srgbClr val="000000"/>
                </a:solidFill>
                <a:latin typeface="Ovo"/>
              </a:rPr>
              <a:t>Pharmacies and Retail Clinics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585" y="407635"/>
            <a:ext cx="1242130" cy="1242130"/>
          </a:xfrm>
          <a:custGeom>
            <a:avLst/>
            <a:gdLst/>
            <a:ahLst/>
            <a:cxnLst/>
            <a:rect l="l" t="t" r="r" b="b"/>
            <a:pathLst>
              <a:path w="1242130" h="1242130">
                <a:moveTo>
                  <a:pt x="0" y="0"/>
                </a:moveTo>
                <a:lnTo>
                  <a:pt x="1242130" y="0"/>
                </a:lnTo>
                <a:lnTo>
                  <a:pt x="1242130" y="1242130"/>
                </a:lnTo>
                <a:lnTo>
                  <a:pt x="0" y="1242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5381860" y="2015295"/>
            <a:ext cx="2655783" cy="1660400"/>
          </a:xfrm>
          <a:custGeom>
            <a:avLst/>
            <a:gdLst/>
            <a:ahLst/>
            <a:cxnLst/>
            <a:rect l="l" t="t" r="r" b="b"/>
            <a:pathLst>
              <a:path w="2655783" h="1660400">
                <a:moveTo>
                  <a:pt x="0" y="0"/>
                </a:moveTo>
                <a:lnTo>
                  <a:pt x="2655782" y="0"/>
                </a:lnTo>
                <a:lnTo>
                  <a:pt x="2655782" y="1660401"/>
                </a:lnTo>
                <a:lnTo>
                  <a:pt x="0" y="1660401"/>
                </a:lnTo>
                <a:lnTo>
                  <a:pt x="0" y="0"/>
                </a:lnTo>
                <a:close/>
              </a:path>
            </a:pathLst>
          </a:custGeom>
          <a:blipFill>
            <a:blip r:embed="rId5"/>
            <a:stretch>
              <a:fillRect/>
            </a:stretch>
          </a:blipFill>
        </p:spPr>
        <p:txBody>
          <a:bodyPr/>
          <a:lstStyle/>
          <a:p>
            <a:endParaRPr lang="en-IN"/>
          </a:p>
        </p:txBody>
      </p:sp>
      <p:sp>
        <p:nvSpPr>
          <p:cNvPr id="4" name="Freeform 4"/>
          <p:cNvSpPr/>
          <p:nvPr/>
        </p:nvSpPr>
        <p:spPr>
          <a:xfrm>
            <a:off x="15381860" y="8220541"/>
            <a:ext cx="2655783" cy="1489749"/>
          </a:xfrm>
          <a:custGeom>
            <a:avLst/>
            <a:gdLst/>
            <a:ahLst/>
            <a:cxnLst/>
            <a:rect l="l" t="t" r="r" b="b"/>
            <a:pathLst>
              <a:path w="2655783" h="1489749">
                <a:moveTo>
                  <a:pt x="0" y="0"/>
                </a:moveTo>
                <a:lnTo>
                  <a:pt x="2655782" y="0"/>
                </a:lnTo>
                <a:lnTo>
                  <a:pt x="2655782" y="1489749"/>
                </a:lnTo>
                <a:lnTo>
                  <a:pt x="0" y="1489749"/>
                </a:lnTo>
                <a:lnTo>
                  <a:pt x="0" y="0"/>
                </a:lnTo>
                <a:close/>
              </a:path>
            </a:pathLst>
          </a:custGeom>
          <a:blipFill>
            <a:blip r:embed="rId6"/>
            <a:stretch>
              <a:fillRect/>
            </a:stretch>
          </a:blipFill>
        </p:spPr>
        <p:txBody>
          <a:bodyPr/>
          <a:lstStyle/>
          <a:p>
            <a:endParaRPr lang="en-IN"/>
          </a:p>
        </p:txBody>
      </p:sp>
      <p:sp>
        <p:nvSpPr>
          <p:cNvPr id="5" name="Freeform 5"/>
          <p:cNvSpPr/>
          <p:nvPr/>
        </p:nvSpPr>
        <p:spPr>
          <a:xfrm>
            <a:off x="15381860" y="3904296"/>
            <a:ext cx="2655783" cy="2188215"/>
          </a:xfrm>
          <a:custGeom>
            <a:avLst/>
            <a:gdLst/>
            <a:ahLst/>
            <a:cxnLst/>
            <a:rect l="l" t="t" r="r" b="b"/>
            <a:pathLst>
              <a:path w="2655783" h="2188215">
                <a:moveTo>
                  <a:pt x="0" y="0"/>
                </a:moveTo>
                <a:lnTo>
                  <a:pt x="2655782" y="0"/>
                </a:lnTo>
                <a:lnTo>
                  <a:pt x="2655782" y="2188215"/>
                </a:lnTo>
                <a:lnTo>
                  <a:pt x="0" y="2188215"/>
                </a:lnTo>
                <a:lnTo>
                  <a:pt x="0" y="0"/>
                </a:lnTo>
                <a:close/>
              </a:path>
            </a:pathLst>
          </a:custGeom>
          <a:blipFill>
            <a:blip r:embed="rId7"/>
            <a:stretch>
              <a:fillRect/>
            </a:stretch>
          </a:blipFill>
        </p:spPr>
        <p:txBody>
          <a:bodyPr/>
          <a:lstStyle/>
          <a:p>
            <a:endParaRPr lang="en-IN"/>
          </a:p>
        </p:txBody>
      </p:sp>
      <p:sp>
        <p:nvSpPr>
          <p:cNvPr id="6" name="Freeform 6"/>
          <p:cNvSpPr/>
          <p:nvPr/>
        </p:nvSpPr>
        <p:spPr>
          <a:xfrm>
            <a:off x="15381860" y="6321111"/>
            <a:ext cx="2655783" cy="1670830"/>
          </a:xfrm>
          <a:custGeom>
            <a:avLst/>
            <a:gdLst/>
            <a:ahLst/>
            <a:cxnLst/>
            <a:rect l="l" t="t" r="r" b="b"/>
            <a:pathLst>
              <a:path w="2655783" h="1670830">
                <a:moveTo>
                  <a:pt x="0" y="0"/>
                </a:moveTo>
                <a:lnTo>
                  <a:pt x="2655782" y="0"/>
                </a:lnTo>
                <a:lnTo>
                  <a:pt x="2655782" y="1670830"/>
                </a:lnTo>
                <a:lnTo>
                  <a:pt x="0" y="1670830"/>
                </a:lnTo>
                <a:lnTo>
                  <a:pt x="0" y="0"/>
                </a:lnTo>
                <a:close/>
              </a:path>
            </a:pathLst>
          </a:custGeom>
          <a:blipFill>
            <a:blip r:embed="rId8"/>
            <a:stretch>
              <a:fillRect/>
            </a:stretch>
          </a:blipFill>
        </p:spPr>
        <p:txBody>
          <a:bodyPr/>
          <a:lstStyle/>
          <a:p>
            <a:endParaRPr lang="en-IN"/>
          </a:p>
        </p:txBody>
      </p:sp>
      <p:sp>
        <p:nvSpPr>
          <p:cNvPr id="7" name="TextBox 7"/>
          <p:cNvSpPr txBox="1"/>
          <p:nvPr/>
        </p:nvSpPr>
        <p:spPr>
          <a:xfrm>
            <a:off x="2004702" y="295908"/>
            <a:ext cx="16283298" cy="1446533"/>
          </a:xfrm>
          <a:prstGeom prst="rect">
            <a:avLst/>
          </a:prstGeom>
        </p:spPr>
        <p:txBody>
          <a:bodyPr lIns="0" tIns="0" rIns="0" bIns="0" rtlCol="0" anchor="t">
            <a:spAutoFit/>
          </a:bodyPr>
          <a:lstStyle/>
          <a:p>
            <a:pPr>
              <a:lnSpc>
                <a:spcPts val="9790"/>
              </a:lnSpc>
            </a:pPr>
            <a:r>
              <a:rPr lang="en-US" sz="8900" u="sng" spc="-89">
                <a:solidFill>
                  <a:srgbClr val="000000"/>
                </a:solidFill>
                <a:latin typeface="Calibri (MS)"/>
              </a:rPr>
              <a:t>Different From Existing Systems</a:t>
            </a:r>
          </a:p>
        </p:txBody>
      </p:sp>
      <p:sp>
        <p:nvSpPr>
          <p:cNvPr id="8" name="TextBox 8"/>
          <p:cNvSpPr txBox="1"/>
          <p:nvPr/>
        </p:nvSpPr>
        <p:spPr>
          <a:xfrm>
            <a:off x="548693" y="2200881"/>
            <a:ext cx="14353160" cy="732472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Ovo"/>
              </a:rPr>
              <a:t>Accessibility: Telemedicine provides remote access; traditional healthcare often requires in-person visits.</a:t>
            </a:r>
          </a:p>
          <a:p>
            <a:pPr>
              <a:lnSpc>
                <a:spcPts val="4440"/>
              </a:lnSpc>
              <a:spcBef>
                <a:spcPct val="0"/>
              </a:spcBef>
            </a:pPr>
            <a:endParaRPr lang="en-US" sz="3700" spc="-37">
              <a:solidFill>
                <a:srgbClr val="000000"/>
              </a:solidFill>
              <a:latin typeface="Ovo"/>
            </a:endParaRPr>
          </a:p>
          <a:p>
            <a:pPr>
              <a:lnSpc>
                <a:spcPts val="4440"/>
              </a:lnSpc>
              <a:spcBef>
                <a:spcPct val="0"/>
              </a:spcBef>
            </a:pPr>
            <a:r>
              <a:rPr lang="en-US" sz="3700" spc="-37">
                <a:solidFill>
                  <a:srgbClr val="000000"/>
                </a:solidFill>
                <a:latin typeface="Ovo"/>
              </a:rPr>
              <a:t>Convenience: Telemedicine offers on-demand and scheduled appointments, eliminating travel time.</a:t>
            </a:r>
          </a:p>
          <a:p>
            <a:pPr>
              <a:lnSpc>
                <a:spcPts val="4440"/>
              </a:lnSpc>
              <a:spcBef>
                <a:spcPct val="0"/>
              </a:spcBef>
            </a:pPr>
            <a:endParaRPr lang="en-US" sz="3700" spc="-37">
              <a:solidFill>
                <a:srgbClr val="000000"/>
              </a:solidFill>
              <a:latin typeface="Ovo"/>
            </a:endParaRPr>
          </a:p>
          <a:p>
            <a:pPr>
              <a:lnSpc>
                <a:spcPts val="4440"/>
              </a:lnSpc>
              <a:spcBef>
                <a:spcPct val="0"/>
              </a:spcBef>
            </a:pPr>
            <a:r>
              <a:rPr lang="en-US" sz="3700" spc="-37">
                <a:solidFill>
                  <a:srgbClr val="000000"/>
                </a:solidFill>
                <a:latin typeface="Ovo"/>
              </a:rPr>
              <a:t>Cost-Effectiveness: Reduced travel expenses and wait times.</a:t>
            </a:r>
          </a:p>
          <a:p>
            <a:pPr>
              <a:lnSpc>
                <a:spcPts val="4440"/>
              </a:lnSpc>
              <a:spcBef>
                <a:spcPct val="0"/>
              </a:spcBef>
            </a:pPr>
            <a:endParaRPr lang="en-US" sz="3700" spc="-37">
              <a:solidFill>
                <a:srgbClr val="000000"/>
              </a:solidFill>
              <a:latin typeface="Ovo"/>
            </a:endParaRPr>
          </a:p>
          <a:p>
            <a:pPr>
              <a:lnSpc>
                <a:spcPts val="4440"/>
              </a:lnSpc>
              <a:spcBef>
                <a:spcPct val="0"/>
              </a:spcBef>
            </a:pPr>
            <a:r>
              <a:rPr lang="en-US" sz="3700" spc="-37">
                <a:solidFill>
                  <a:srgbClr val="000000"/>
                </a:solidFill>
                <a:latin typeface="Ovo"/>
              </a:rPr>
              <a:t>Preventive Care: Telemedicine promotes proactive monitoring and early intervention.</a:t>
            </a:r>
          </a:p>
          <a:p>
            <a:pPr>
              <a:lnSpc>
                <a:spcPts val="4440"/>
              </a:lnSpc>
              <a:spcBef>
                <a:spcPct val="0"/>
              </a:spcBef>
            </a:pPr>
            <a:endParaRPr lang="en-US" sz="3700" spc="-37">
              <a:solidFill>
                <a:srgbClr val="000000"/>
              </a:solidFill>
              <a:latin typeface="Ovo"/>
            </a:endParaRPr>
          </a:p>
          <a:p>
            <a:pPr>
              <a:lnSpc>
                <a:spcPts val="4440"/>
              </a:lnSpc>
              <a:spcBef>
                <a:spcPct val="0"/>
              </a:spcBef>
            </a:pPr>
            <a:r>
              <a:rPr lang="en-US" sz="3700" spc="-37">
                <a:solidFill>
                  <a:srgbClr val="000000"/>
                </a:solidFill>
                <a:latin typeface="Ovo"/>
              </a:rPr>
              <a:t>Global Reach: Telemedicine extends healthcare beyond geographic boundaries.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3206" y="540187"/>
            <a:ext cx="1242130" cy="1242130"/>
          </a:xfrm>
          <a:custGeom>
            <a:avLst/>
            <a:gdLst/>
            <a:ahLst/>
            <a:cxnLst/>
            <a:rect l="l" t="t" r="r" b="b"/>
            <a:pathLst>
              <a:path w="1242130" h="1242130">
                <a:moveTo>
                  <a:pt x="0" y="0"/>
                </a:moveTo>
                <a:lnTo>
                  <a:pt x="1242130" y="0"/>
                </a:lnTo>
                <a:lnTo>
                  <a:pt x="1242130" y="1242130"/>
                </a:lnTo>
                <a:lnTo>
                  <a:pt x="0" y="12421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512410" y="2181225"/>
            <a:ext cx="11853510" cy="7886700"/>
          </a:xfrm>
          <a:prstGeom prst="rect">
            <a:avLst/>
          </a:prstGeom>
        </p:spPr>
        <p:txBody>
          <a:bodyPr lIns="0" tIns="0" rIns="0" bIns="0" rtlCol="0" anchor="t">
            <a:spAutoFit/>
          </a:bodyPr>
          <a:lstStyle/>
          <a:p>
            <a:pPr marL="798834" lvl="1" indent="-399417">
              <a:lnSpc>
                <a:spcPts val="4440"/>
              </a:lnSpc>
              <a:buFont typeface="Arial"/>
              <a:buChar char="•"/>
            </a:pPr>
            <a:r>
              <a:rPr lang="en-US" sz="3700" spc="-37">
                <a:solidFill>
                  <a:srgbClr val="000000"/>
                </a:solidFill>
                <a:latin typeface="Ovo"/>
              </a:rPr>
              <a:t>Rural Healthcare: Telemedicine is a lifeline for remote communities with limited access to healthcare facilities, offering timely medical consultations and diagnoses to bridge the healthcare gap.</a:t>
            </a:r>
          </a:p>
          <a:p>
            <a:pPr marL="798834" lvl="1" indent="-399417">
              <a:lnSpc>
                <a:spcPts val="4440"/>
              </a:lnSpc>
              <a:buFont typeface="Arial"/>
              <a:buChar char="•"/>
            </a:pPr>
            <a:r>
              <a:rPr lang="en-US" sz="3700" spc="-37">
                <a:solidFill>
                  <a:srgbClr val="000000"/>
                </a:solidFill>
                <a:latin typeface="Ovo"/>
              </a:rPr>
              <a:t>Mental Health: Teletherapy and counseling services provide a vital platform for individuals to access mental health support conveniently, ensuring they can receive help when and where they need it.</a:t>
            </a:r>
          </a:p>
          <a:p>
            <a:pPr marL="798834" lvl="1" indent="-399417">
              <a:lnSpc>
                <a:spcPts val="4440"/>
              </a:lnSpc>
              <a:buFont typeface="Arial"/>
              <a:buChar char="•"/>
            </a:pPr>
            <a:r>
              <a:rPr lang="en-US" sz="3700" spc="-37">
                <a:solidFill>
                  <a:srgbClr val="000000"/>
                </a:solidFill>
                <a:latin typeface="Ovo"/>
              </a:rPr>
              <a:t>Specialist Consultations: With telemedicine, patients no longer need to endure the inconvenience and expenses of travel to consult specialists. This technology brings expert medical opinions to patients' screens, expanding healthcare options.</a:t>
            </a:r>
          </a:p>
          <a:p>
            <a:pPr>
              <a:lnSpc>
                <a:spcPts val="4440"/>
              </a:lnSpc>
              <a:spcBef>
                <a:spcPct val="0"/>
              </a:spcBef>
            </a:pPr>
            <a:endParaRPr lang="en-US" sz="3700" spc="-37">
              <a:solidFill>
                <a:srgbClr val="000000"/>
              </a:solidFill>
              <a:latin typeface="Ovo"/>
            </a:endParaRPr>
          </a:p>
        </p:txBody>
      </p:sp>
      <p:sp>
        <p:nvSpPr>
          <p:cNvPr id="4" name="Freeform 4"/>
          <p:cNvSpPr/>
          <p:nvPr/>
        </p:nvSpPr>
        <p:spPr>
          <a:xfrm>
            <a:off x="12741286" y="718589"/>
            <a:ext cx="4274982" cy="2849988"/>
          </a:xfrm>
          <a:custGeom>
            <a:avLst/>
            <a:gdLst/>
            <a:ahLst/>
            <a:cxnLst/>
            <a:rect l="l" t="t" r="r" b="b"/>
            <a:pathLst>
              <a:path w="4274982" h="2849988">
                <a:moveTo>
                  <a:pt x="0" y="0"/>
                </a:moveTo>
                <a:lnTo>
                  <a:pt x="4274981" y="0"/>
                </a:lnTo>
                <a:lnTo>
                  <a:pt x="4274981" y="2849988"/>
                </a:lnTo>
                <a:lnTo>
                  <a:pt x="0" y="2849988"/>
                </a:lnTo>
                <a:lnTo>
                  <a:pt x="0" y="0"/>
                </a:lnTo>
                <a:close/>
              </a:path>
            </a:pathLst>
          </a:custGeom>
          <a:blipFill>
            <a:blip r:embed="rId5"/>
            <a:stretch>
              <a:fillRect/>
            </a:stretch>
          </a:blipFill>
        </p:spPr>
        <p:txBody>
          <a:bodyPr/>
          <a:lstStyle/>
          <a:p>
            <a:endParaRPr lang="en-IN"/>
          </a:p>
        </p:txBody>
      </p:sp>
      <p:sp>
        <p:nvSpPr>
          <p:cNvPr id="5" name="Freeform 5"/>
          <p:cNvSpPr/>
          <p:nvPr/>
        </p:nvSpPr>
        <p:spPr>
          <a:xfrm>
            <a:off x="12404290" y="3756875"/>
            <a:ext cx="4948973" cy="2860506"/>
          </a:xfrm>
          <a:custGeom>
            <a:avLst/>
            <a:gdLst/>
            <a:ahLst/>
            <a:cxnLst/>
            <a:rect l="l" t="t" r="r" b="b"/>
            <a:pathLst>
              <a:path w="4948973" h="2860506">
                <a:moveTo>
                  <a:pt x="0" y="0"/>
                </a:moveTo>
                <a:lnTo>
                  <a:pt x="4948973" y="0"/>
                </a:lnTo>
                <a:lnTo>
                  <a:pt x="4948973" y="2860506"/>
                </a:lnTo>
                <a:lnTo>
                  <a:pt x="0" y="2860506"/>
                </a:lnTo>
                <a:lnTo>
                  <a:pt x="0" y="0"/>
                </a:lnTo>
                <a:close/>
              </a:path>
            </a:pathLst>
          </a:custGeom>
          <a:blipFill>
            <a:blip r:embed="rId6"/>
            <a:stretch>
              <a:fillRect/>
            </a:stretch>
          </a:blipFill>
        </p:spPr>
        <p:txBody>
          <a:bodyPr/>
          <a:lstStyle/>
          <a:p>
            <a:endParaRPr lang="en-IN"/>
          </a:p>
        </p:txBody>
      </p:sp>
      <p:sp>
        <p:nvSpPr>
          <p:cNvPr id="6" name="Freeform 6"/>
          <p:cNvSpPr/>
          <p:nvPr/>
        </p:nvSpPr>
        <p:spPr>
          <a:xfrm>
            <a:off x="13757959" y="6807881"/>
            <a:ext cx="2700635" cy="3165816"/>
          </a:xfrm>
          <a:custGeom>
            <a:avLst/>
            <a:gdLst/>
            <a:ahLst/>
            <a:cxnLst/>
            <a:rect l="l" t="t" r="r" b="b"/>
            <a:pathLst>
              <a:path w="2700635" h="3165816">
                <a:moveTo>
                  <a:pt x="0" y="0"/>
                </a:moveTo>
                <a:lnTo>
                  <a:pt x="2700635" y="0"/>
                </a:lnTo>
                <a:lnTo>
                  <a:pt x="2700635" y="3165816"/>
                </a:lnTo>
                <a:lnTo>
                  <a:pt x="0" y="3165816"/>
                </a:lnTo>
                <a:lnTo>
                  <a:pt x="0" y="0"/>
                </a:lnTo>
                <a:close/>
              </a:path>
            </a:pathLst>
          </a:custGeom>
          <a:blipFill>
            <a:blip r:embed="rId7"/>
            <a:stretch>
              <a:fillRect/>
            </a:stretch>
          </a:blipFill>
        </p:spPr>
        <p:txBody>
          <a:bodyPr/>
          <a:lstStyle/>
          <a:p>
            <a:endParaRPr lang="en-IN"/>
          </a:p>
        </p:txBody>
      </p:sp>
      <p:sp>
        <p:nvSpPr>
          <p:cNvPr id="7" name="TextBox 7"/>
          <p:cNvSpPr txBox="1"/>
          <p:nvPr/>
        </p:nvSpPr>
        <p:spPr>
          <a:xfrm>
            <a:off x="2641918" y="361785"/>
            <a:ext cx="5323297" cy="1446533"/>
          </a:xfrm>
          <a:prstGeom prst="rect">
            <a:avLst/>
          </a:prstGeom>
        </p:spPr>
        <p:txBody>
          <a:bodyPr lIns="0" tIns="0" rIns="0" bIns="0" rtlCol="0" anchor="t">
            <a:spAutoFit/>
          </a:bodyPr>
          <a:lstStyle/>
          <a:p>
            <a:pPr>
              <a:lnSpc>
                <a:spcPts val="9790"/>
              </a:lnSpc>
            </a:pPr>
            <a:r>
              <a:rPr lang="en-US" sz="8900" u="sng" spc="-89">
                <a:solidFill>
                  <a:srgbClr val="000000"/>
                </a:solidFill>
                <a:latin typeface="Calibri (MS)"/>
              </a:rPr>
              <a:t>Case Study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5034" y="3138711"/>
            <a:ext cx="11737933" cy="2987837"/>
          </a:xfrm>
          <a:custGeom>
            <a:avLst/>
            <a:gdLst/>
            <a:ahLst/>
            <a:cxnLst/>
            <a:rect l="l" t="t" r="r" b="b"/>
            <a:pathLst>
              <a:path w="11737933" h="2987837">
                <a:moveTo>
                  <a:pt x="0" y="0"/>
                </a:moveTo>
                <a:lnTo>
                  <a:pt x="11737932" y="0"/>
                </a:lnTo>
                <a:lnTo>
                  <a:pt x="11737932" y="2987837"/>
                </a:lnTo>
                <a:lnTo>
                  <a:pt x="0" y="2987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3727" y="0"/>
            <a:ext cx="8667957" cy="10365270"/>
          </a:xfrm>
          <a:custGeom>
            <a:avLst/>
            <a:gdLst/>
            <a:ahLst/>
            <a:cxnLst/>
            <a:rect l="l" t="t" r="r" b="b"/>
            <a:pathLst>
              <a:path w="8667957" h="10365270">
                <a:moveTo>
                  <a:pt x="0" y="0"/>
                </a:moveTo>
                <a:lnTo>
                  <a:pt x="8667957" y="0"/>
                </a:lnTo>
                <a:lnTo>
                  <a:pt x="8667957" y="10365270"/>
                </a:lnTo>
                <a:lnTo>
                  <a:pt x="0" y="1036527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6543" y="-78270"/>
            <a:ext cx="8667957" cy="10365270"/>
          </a:xfrm>
          <a:custGeom>
            <a:avLst/>
            <a:gdLst/>
            <a:ahLst/>
            <a:cxnLst/>
            <a:rect l="l" t="t" r="r" b="b"/>
            <a:pathLst>
              <a:path w="8667957" h="10365270">
                <a:moveTo>
                  <a:pt x="0" y="0"/>
                </a:moveTo>
                <a:lnTo>
                  <a:pt x="8667957" y="0"/>
                </a:lnTo>
                <a:lnTo>
                  <a:pt x="8667957" y="10365270"/>
                </a:lnTo>
                <a:lnTo>
                  <a:pt x="0" y="1036527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381000" y="3704877"/>
            <a:ext cx="6862509" cy="2042984"/>
          </a:xfrm>
          <a:prstGeom prst="rect">
            <a:avLst/>
          </a:prstGeom>
        </p:spPr>
        <p:txBody>
          <a:bodyPr wrap="square" lIns="0" tIns="0" rIns="0" bIns="0" rtlCol="0" anchor="t">
            <a:spAutoFit/>
          </a:bodyPr>
          <a:lstStyle/>
          <a:p>
            <a:pPr algn="ctr">
              <a:lnSpc>
                <a:spcPts val="16663"/>
              </a:lnSpc>
            </a:pPr>
            <a:r>
              <a:rPr lang="en-US" sz="11902" dirty="0">
                <a:solidFill>
                  <a:srgbClr val="FFFFFF"/>
                </a:solidFill>
                <a:latin typeface="Ovo"/>
              </a:rPr>
              <a:t>Objective</a:t>
            </a:r>
          </a:p>
        </p:txBody>
      </p:sp>
      <p:sp>
        <p:nvSpPr>
          <p:cNvPr id="5" name="TextBox 5"/>
          <p:cNvSpPr txBox="1"/>
          <p:nvPr/>
        </p:nvSpPr>
        <p:spPr>
          <a:xfrm>
            <a:off x="7834230" y="437046"/>
            <a:ext cx="10001590" cy="9308132"/>
          </a:xfrm>
          <a:prstGeom prst="rect">
            <a:avLst/>
          </a:prstGeom>
        </p:spPr>
        <p:txBody>
          <a:bodyPr lIns="0" tIns="0" rIns="0" bIns="0" rtlCol="0" anchor="t">
            <a:spAutoFit/>
          </a:bodyPr>
          <a:lstStyle/>
          <a:p>
            <a:pPr algn="just">
              <a:lnSpc>
                <a:spcPts val="6703"/>
              </a:lnSpc>
            </a:pPr>
            <a:r>
              <a:rPr lang="en-US" sz="4788">
                <a:solidFill>
                  <a:srgbClr val="000000"/>
                </a:solidFill>
                <a:latin typeface="Ovo"/>
              </a:rPr>
              <a:t>This project seek to improve patient outcomes through early diagnosis and timely interventions, while simultaneously reducing healthcare costs and minimizing the need for in-person visits. Telemedicine projects also strive to enhance the continuity of care, support preventive health measures, and empower patients to take an active role in managing their well-being.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660320" y="5138737"/>
            <a:ext cx="10287000" cy="0"/>
          </a:xfrm>
          <a:prstGeom prst="line">
            <a:avLst/>
          </a:prstGeom>
          <a:ln w="9525" cap="rnd">
            <a:solidFill>
              <a:srgbClr val="000000"/>
            </a:solidFill>
            <a:prstDash val="solid"/>
            <a:headEnd type="none" w="sm" len="sm"/>
            <a:tailEnd type="none" w="sm" len="sm"/>
          </a:ln>
        </p:spPr>
        <p:txBody>
          <a:bodyPr/>
          <a:lstStyle/>
          <a:p>
            <a:endParaRPr lang="en-IN"/>
          </a:p>
        </p:txBody>
      </p:sp>
      <p:sp>
        <p:nvSpPr>
          <p:cNvPr id="3" name="Freeform 3"/>
          <p:cNvSpPr/>
          <p:nvPr/>
        </p:nvSpPr>
        <p:spPr>
          <a:xfrm>
            <a:off x="745504" y="5468116"/>
            <a:ext cx="6939146" cy="3643052"/>
          </a:xfrm>
          <a:custGeom>
            <a:avLst/>
            <a:gdLst/>
            <a:ahLst/>
            <a:cxnLst/>
            <a:rect l="l" t="t" r="r" b="b"/>
            <a:pathLst>
              <a:path w="6939146" h="3643052">
                <a:moveTo>
                  <a:pt x="0" y="0"/>
                </a:moveTo>
                <a:lnTo>
                  <a:pt x="6939146" y="0"/>
                </a:lnTo>
                <a:lnTo>
                  <a:pt x="6939146" y="3643052"/>
                </a:lnTo>
                <a:lnTo>
                  <a:pt x="0" y="3643052"/>
                </a:lnTo>
                <a:lnTo>
                  <a:pt x="0" y="0"/>
                </a:lnTo>
                <a:close/>
              </a:path>
            </a:pathLst>
          </a:custGeom>
          <a:blipFill>
            <a:blip r:embed="rId2"/>
            <a:stretch>
              <a:fillRect/>
            </a:stretch>
          </a:blipFill>
        </p:spPr>
        <p:txBody>
          <a:bodyPr/>
          <a:lstStyle/>
          <a:p>
            <a:endParaRPr lang="en-IN"/>
          </a:p>
        </p:txBody>
      </p:sp>
      <p:grpSp>
        <p:nvGrpSpPr>
          <p:cNvPr id="4" name="Group 4"/>
          <p:cNvGrpSpPr/>
          <p:nvPr/>
        </p:nvGrpSpPr>
        <p:grpSpPr>
          <a:xfrm>
            <a:off x="1046242" y="2048510"/>
            <a:ext cx="6337670" cy="2795785"/>
            <a:chOff x="0" y="0"/>
            <a:chExt cx="8450226" cy="3727714"/>
          </a:xfrm>
        </p:grpSpPr>
        <p:sp>
          <p:nvSpPr>
            <p:cNvPr id="5" name="TextBox 5"/>
            <p:cNvSpPr txBox="1"/>
            <p:nvPr/>
          </p:nvSpPr>
          <p:spPr>
            <a:xfrm>
              <a:off x="0" y="104775"/>
              <a:ext cx="8450226" cy="2333625"/>
            </a:xfrm>
            <a:prstGeom prst="rect">
              <a:avLst/>
            </a:prstGeom>
          </p:spPr>
          <p:txBody>
            <a:bodyPr lIns="0" tIns="0" rIns="0" bIns="0" rtlCol="0" anchor="t">
              <a:spAutoFit/>
            </a:bodyPr>
            <a:lstStyle/>
            <a:p>
              <a:pPr>
                <a:lnSpc>
                  <a:spcPts val="13200"/>
                </a:lnSpc>
              </a:pPr>
              <a:r>
                <a:rPr lang="en-US" sz="12000" spc="-120">
                  <a:solidFill>
                    <a:srgbClr val="000000"/>
                  </a:solidFill>
                  <a:latin typeface="Ovo"/>
                </a:rPr>
                <a:t>SCOPE</a:t>
              </a:r>
            </a:p>
          </p:txBody>
        </p:sp>
        <p:sp>
          <p:nvSpPr>
            <p:cNvPr id="6" name="TextBox 6"/>
            <p:cNvSpPr txBox="1"/>
            <p:nvPr/>
          </p:nvSpPr>
          <p:spPr>
            <a:xfrm>
              <a:off x="0" y="2944547"/>
              <a:ext cx="8450226" cy="783167"/>
            </a:xfrm>
            <a:prstGeom prst="rect">
              <a:avLst/>
            </a:prstGeom>
          </p:spPr>
          <p:txBody>
            <a:bodyPr lIns="0" tIns="0" rIns="0" bIns="0" rtlCol="0" anchor="t">
              <a:spAutoFit/>
            </a:bodyPr>
            <a:lstStyle/>
            <a:p>
              <a:pPr>
                <a:lnSpc>
                  <a:spcPts val="4900"/>
                </a:lnSpc>
                <a:spcBef>
                  <a:spcPct val="0"/>
                </a:spcBef>
              </a:pPr>
              <a:endParaRPr/>
            </a:p>
          </p:txBody>
        </p:sp>
      </p:grpSp>
      <p:grpSp>
        <p:nvGrpSpPr>
          <p:cNvPr id="7" name="Group 7"/>
          <p:cNvGrpSpPr/>
          <p:nvPr/>
        </p:nvGrpSpPr>
        <p:grpSpPr>
          <a:xfrm>
            <a:off x="9969127" y="1285499"/>
            <a:ext cx="7134662" cy="1526022"/>
            <a:chOff x="0" y="0"/>
            <a:chExt cx="9512883" cy="2034696"/>
          </a:xfrm>
        </p:grpSpPr>
        <p:sp>
          <p:nvSpPr>
            <p:cNvPr id="8" name="TextBox 8"/>
            <p:cNvSpPr txBox="1"/>
            <p:nvPr/>
          </p:nvSpPr>
          <p:spPr>
            <a:xfrm>
              <a:off x="0" y="-9525"/>
              <a:ext cx="9512883" cy="657225"/>
            </a:xfrm>
            <a:prstGeom prst="rect">
              <a:avLst/>
            </a:prstGeom>
          </p:spPr>
          <p:txBody>
            <a:bodyPr lIns="0" tIns="0" rIns="0" bIns="0" rtlCol="0" anchor="t">
              <a:spAutoFit/>
            </a:bodyPr>
            <a:lstStyle/>
            <a:p>
              <a:pPr>
                <a:lnSpc>
                  <a:spcPts val="3840"/>
                </a:lnSpc>
              </a:pPr>
              <a:r>
                <a:rPr lang="en-US" sz="3200" spc="-32">
                  <a:solidFill>
                    <a:srgbClr val="000000"/>
                  </a:solidFill>
                  <a:latin typeface="Ovo Semi-Bold"/>
                </a:rPr>
                <a:t>Health Education</a:t>
              </a:r>
            </a:p>
          </p:txBody>
        </p:sp>
        <p:sp>
          <p:nvSpPr>
            <p:cNvPr id="9" name="TextBox 9"/>
            <p:cNvSpPr txBox="1"/>
            <p:nvPr/>
          </p:nvSpPr>
          <p:spPr>
            <a:xfrm>
              <a:off x="0" y="1029703"/>
              <a:ext cx="9512883" cy="1004993"/>
            </a:xfrm>
            <a:prstGeom prst="rect">
              <a:avLst/>
            </a:prstGeom>
          </p:spPr>
          <p:txBody>
            <a:bodyPr lIns="0" tIns="0" rIns="0" bIns="0" rtlCol="0" anchor="t">
              <a:spAutoFit/>
            </a:bodyPr>
            <a:lstStyle/>
            <a:p>
              <a:pPr>
                <a:lnSpc>
                  <a:spcPts val="3079"/>
                </a:lnSpc>
                <a:spcBef>
                  <a:spcPct val="0"/>
                </a:spcBef>
              </a:pPr>
              <a:r>
                <a:rPr lang="en-US" sz="2199">
                  <a:solidFill>
                    <a:srgbClr val="545454"/>
                  </a:solidFill>
                  <a:latin typeface="Open Sans"/>
                </a:rPr>
                <a:t>Telemedicine platforms can disseminate health information and education to a broad audience.</a:t>
              </a:r>
            </a:p>
          </p:txBody>
        </p:sp>
      </p:grpSp>
      <p:grpSp>
        <p:nvGrpSpPr>
          <p:cNvPr id="10" name="Group 10"/>
          <p:cNvGrpSpPr/>
          <p:nvPr/>
        </p:nvGrpSpPr>
        <p:grpSpPr>
          <a:xfrm>
            <a:off x="9969127" y="3617478"/>
            <a:ext cx="7134662" cy="1526022"/>
            <a:chOff x="0" y="0"/>
            <a:chExt cx="9512883" cy="2034696"/>
          </a:xfrm>
        </p:grpSpPr>
        <p:sp>
          <p:nvSpPr>
            <p:cNvPr id="11" name="TextBox 11"/>
            <p:cNvSpPr txBox="1"/>
            <p:nvPr/>
          </p:nvSpPr>
          <p:spPr>
            <a:xfrm>
              <a:off x="0" y="-9525"/>
              <a:ext cx="9512883" cy="657225"/>
            </a:xfrm>
            <a:prstGeom prst="rect">
              <a:avLst/>
            </a:prstGeom>
          </p:spPr>
          <p:txBody>
            <a:bodyPr lIns="0" tIns="0" rIns="0" bIns="0" rtlCol="0" anchor="t">
              <a:spAutoFit/>
            </a:bodyPr>
            <a:lstStyle/>
            <a:p>
              <a:pPr>
                <a:lnSpc>
                  <a:spcPts val="3840"/>
                </a:lnSpc>
              </a:pPr>
              <a:r>
                <a:rPr lang="en-US" sz="3200" spc="-32">
                  <a:solidFill>
                    <a:srgbClr val="000000"/>
                  </a:solidFill>
                  <a:latin typeface="Ovo Semi-Bold"/>
                </a:rPr>
                <a:t> Emergency Consultations</a:t>
              </a:r>
            </a:p>
          </p:txBody>
        </p:sp>
        <p:sp>
          <p:nvSpPr>
            <p:cNvPr id="12" name="TextBox 12"/>
            <p:cNvSpPr txBox="1"/>
            <p:nvPr/>
          </p:nvSpPr>
          <p:spPr>
            <a:xfrm>
              <a:off x="0" y="1029703"/>
              <a:ext cx="9512883" cy="10049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In emergency situations, telemedicine provides immediate medical advice, potentially saving lives.</a:t>
              </a:r>
            </a:p>
          </p:txBody>
        </p:sp>
      </p:grpSp>
      <p:grpSp>
        <p:nvGrpSpPr>
          <p:cNvPr id="13" name="Group 13"/>
          <p:cNvGrpSpPr/>
          <p:nvPr/>
        </p:nvGrpSpPr>
        <p:grpSpPr>
          <a:xfrm>
            <a:off x="10124638" y="8067965"/>
            <a:ext cx="7134662" cy="1907022"/>
            <a:chOff x="0" y="0"/>
            <a:chExt cx="9512883" cy="2542696"/>
          </a:xfrm>
        </p:grpSpPr>
        <p:sp>
          <p:nvSpPr>
            <p:cNvPr id="14" name="TextBox 14"/>
            <p:cNvSpPr txBox="1"/>
            <p:nvPr/>
          </p:nvSpPr>
          <p:spPr>
            <a:xfrm>
              <a:off x="0" y="-9525"/>
              <a:ext cx="9512883" cy="657225"/>
            </a:xfrm>
            <a:prstGeom prst="rect">
              <a:avLst/>
            </a:prstGeom>
          </p:spPr>
          <p:txBody>
            <a:bodyPr lIns="0" tIns="0" rIns="0" bIns="0" rtlCol="0" anchor="t">
              <a:spAutoFit/>
            </a:bodyPr>
            <a:lstStyle/>
            <a:p>
              <a:pPr>
                <a:lnSpc>
                  <a:spcPts val="3840"/>
                </a:lnSpc>
              </a:pPr>
              <a:r>
                <a:rPr lang="en-US" sz="3200" spc="-32">
                  <a:solidFill>
                    <a:srgbClr val="000000"/>
                  </a:solidFill>
                  <a:latin typeface="Ovo Semi-Bold"/>
                </a:rPr>
                <a:t>Reducing Healthcare Costs</a:t>
              </a:r>
            </a:p>
          </p:txBody>
        </p:sp>
        <p:sp>
          <p:nvSpPr>
            <p:cNvPr id="15" name="TextBox 15"/>
            <p:cNvSpPr txBox="1"/>
            <p:nvPr/>
          </p:nvSpPr>
          <p:spPr>
            <a:xfrm>
              <a:off x="0" y="1017003"/>
              <a:ext cx="9512883" cy="15256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Telemedicine reduces the financial burden on patients by eliminating travel expenses and reducing the overall cost of healthcare services.</a:t>
              </a:r>
            </a:p>
          </p:txBody>
        </p:sp>
      </p:grpSp>
      <p:grpSp>
        <p:nvGrpSpPr>
          <p:cNvPr id="16" name="Group 16"/>
          <p:cNvGrpSpPr/>
          <p:nvPr/>
        </p:nvGrpSpPr>
        <p:grpSpPr>
          <a:xfrm>
            <a:off x="10124638" y="5847484"/>
            <a:ext cx="7134662" cy="1516497"/>
            <a:chOff x="0" y="0"/>
            <a:chExt cx="9512883" cy="2021996"/>
          </a:xfrm>
        </p:grpSpPr>
        <p:sp>
          <p:nvSpPr>
            <p:cNvPr id="17" name="TextBox 17"/>
            <p:cNvSpPr txBox="1"/>
            <p:nvPr/>
          </p:nvSpPr>
          <p:spPr>
            <a:xfrm>
              <a:off x="0" y="-9525"/>
              <a:ext cx="9512883" cy="657225"/>
            </a:xfrm>
            <a:prstGeom prst="rect">
              <a:avLst/>
            </a:prstGeom>
          </p:spPr>
          <p:txBody>
            <a:bodyPr lIns="0" tIns="0" rIns="0" bIns="0" rtlCol="0" anchor="t">
              <a:spAutoFit/>
            </a:bodyPr>
            <a:lstStyle/>
            <a:p>
              <a:pPr>
                <a:lnSpc>
                  <a:spcPts val="3840"/>
                </a:lnSpc>
              </a:pPr>
              <a:r>
                <a:rPr lang="en-US" sz="3200" spc="-32">
                  <a:solidFill>
                    <a:srgbClr val="000000"/>
                  </a:solidFill>
                  <a:latin typeface="Ovo Semi-Bold"/>
                </a:rPr>
                <a:t>Rural Healthcare</a:t>
              </a:r>
            </a:p>
          </p:txBody>
        </p:sp>
        <p:sp>
          <p:nvSpPr>
            <p:cNvPr id="18" name="TextBox 18"/>
            <p:cNvSpPr txBox="1"/>
            <p:nvPr/>
          </p:nvSpPr>
          <p:spPr>
            <a:xfrm>
              <a:off x="0" y="1017003"/>
              <a:ext cx="9512883" cy="10049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Telemedicine extends healthcare facilities to rural areas where medical infrastructure is limited.</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7149" y="1185704"/>
            <a:ext cx="7073866" cy="2014696"/>
            <a:chOff x="0" y="0"/>
            <a:chExt cx="9431821" cy="2686261"/>
          </a:xfrm>
        </p:grpSpPr>
        <p:sp>
          <p:nvSpPr>
            <p:cNvPr id="3" name="TextBox 3"/>
            <p:cNvSpPr txBox="1"/>
            <p:nvPr/>
          </p:nvSpPr>
          <p:spPr>
            <a:xfrm>
              <a:off x="0" y="-19050"/>
              <a:ext cx="9431821" cy="933450"/>
            </a:xfrm>
            <a:prstGeom prst="rect">
              <a:avLst/>
            </a:prstGeom>
          </p:spPr>
          <p:txBody>
            <a:bodyPr lIns="0" tIns="0" rIns="0" bIns="0" rtlCol="0" anchor="t">
              <a:spAutoFit/>
            </a:bodyPr>
            <a:lstStyle/>
            <a:p>
              <a:pPr>
                <a:lnSpc>
                  <a:spcPts val="5400"/>
                </a:lnSpc>
              </a:pPr>
              <a:r>
                <a:rPr lang="en-US" sz="4500" spc="-44">
                  <a:solidFill>
                    <a:srgbClr val="000000"/>
                  </a:solidFill>
                  <a:latin typeface="Ovo Semi-Bold"/>
                </a:rPr>
                <a:t>Geographical Accessibility</a:t>
              </a:r>
            </a:p>
          </p:txBody>
        </p:sp>
        <p:sp>
          <p:nvSpPr>
            <p:cNvPr id="4" name="TextBox 4"/>
            <p:cNvSpPr txBox="1"/>
            <p:nvPr/>
          </p:nvSpPr>
          <p:spPr>
            <a:xfrm>
              <a:off x="0" y="1160568"/>
              <a:ext cx="9431821" cy="15256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Telemedicine eliminates the need for patients in remote or rural areas to travel long distances to access healthcare services.</a:t>
              </a:r>
            </a:p>
          </p:txBody>
        </p:sp>
      </p:grpSp>
      <p:grpSp>
        <p:nvGrpSpPr>
          <p:cNvPr id="5" name="Group 5"/>
          <p:cNvGrpSpPr/>
          <p:nvPr/>
        </p:nvGrpSpPr>
        <p:grpSpPr>
          <a:xfrm>
            <a:off x="2067158" y="4276821"/>
            <a:ext cx="5307411" cy="2405221"/>
            <a:chOff x="0" y="0"/>
            <a:chExt cx="7076548" cy="3206961"/>
          </a:xfrm>
        </p:grpSpPr>
        <p:sp>
          <p:nvSpPr>
            <p:cNvPr id="6" name="TextBox 6"/>
            <p:cNvSpPr txBox="1"/>
            <p:nvPr/>
          </p:nvSpPr>
          <p:spPr>
            <a:xfrm>
              <a:off x="0" y="-19050"/>
              <a:ext cx="7076548" cy="933450"/>
            </a:xfrm>
            <a:prstGeom prst="rect">
              <a:avLst/>
            </a:prstGeom>
          </p:spPr>
          <p:txBody>
            <a:bodyPr lIns="0" tIns="0" rIns="0" bIns="0" rtlCol="0" anchor="t">
              <a:spAutoFit/>
            </a:bodyPr>
            <a:lstStyle/>
            <a:p>
              <a:pPr>
                <a:lnSpc>
                  <a:spcPts val="5400"/>
                </a:lnSpc>
              </a:pPr>
              <a:r>
                <a:rPr lang="en-US" sz="4500" spc="-44">
                  <a:solidFill>
                    <a:srgbClr val="000000"/>
                  </a:solidFill>
                  <a:latin typeface="Ovo Semi-Bold"/>
                </a:rPr>
                <a:t>Language Access</a:t>
              </a:r>
            </a:p>
          </p:txBody>
        </p:sp>
        <p:sp>
          <p:nvSpPr>
            <p:cNvPr id="7" name="TextBox 7"/>
            <p:cNvSpPr txBox="1"/>
            <p:nvPr/>
          </p:nvSpPr>
          <p:spPr>
            <a:xfrm>
              <a:off x="0" y="1160568"/>
              <a:ext cx="7076548" cy="20463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It breaks language barriers, enabling healthcare consultations in multiple languages to improve accessibility for diverse populations.</a:t>
              </a:r>
            </a:p>
          </p:txBody>
        </p:sp>
      </p:grpSp>
      <p:grpSp>
        <p:nvGrpSpPr>
          <p:cNvPr id="8" name="Group 8"/>
          <p:cNvGrpSpPr/>
          <p:nvPr/>
        </p:nvGrpSpPr>
        <p:grpSpPr>
          <a:xfrm>
            <a:off x="10192644" y="795179"/>
            <a:ext cx="6528343" cy="2795746"/>
            <a:chOff x="0" y="0"/>
            <a:chExt cx="8704457" cy="3727661"/>
          </a:xfrm>
        </p:grpSpPr>
        <p:sp>
          <p:nvSpPr>
            <p:cNvPr id="9" name="TextBox 9"/>
            <p:cNvSpPr txBox="1"/>
            <p:nvPr/>
          </p:nvSpPr>
          <p:spPr>
            <a:xfrm>
              <a:off x="0" y="-19050"/>
              <a:ext cx="8704457" cy="933450"/>
            </a:xfrm>
            <a:prstGeom prst="rect">
              <a:avLst/>
            </a:prstGeom>
          </p:spPr>
          <p:txBody>
            <a:bodyPr lIns="0" tIns="0" rIns="0" bIns="0" rtlCol="0" anchor="t">
              <a:spAutoFit/>
            </a:bodyPr>
            <a:lstStyle/>
            <a:p>
              <a:pPr>
                <a:lnSpc>
                  <a:spcPts val="5400"/>
                </a:lnSpc>
              </a:pPr>
              <a:r>
                <a:rPr lang="en-US" sz="4500" spc="-44">
                  <a:solidFill>
                    <a:srgbClr val="000000"/>
                  </a:solidFill>
                  <a:latin typeface="Ovo Bold"/>
                </a:rPr>
                <a:t>Government Initiatives</a:t>
              </a:r>
            </a:p>
          </p:txBody>
        </p:sp>
        <p:sp>
          <p:nvSpPr>
            <p:cNvPr id="10" name="TextBox 10"/>
            <p:cNvSpPr txBox="1"/>
            <p:nvPr/>
          </p:nvSpPr>
          <p:spPr>
            <a:xfrm>
              <a:off x="0" y="1160568"/>
              <a:ext cx="8704457" cy="25670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he Indian government has been promoting the use of IT in healthcare through initiatives like the National Health Portal and the National Digital Health Mission. Such initiatives can lead to increased job opportunities in healthcare IT.</a:t>
              </a:r>
            </a:p>
          </p:txBody>
        </p:sp>
      </p:grpSp>
      <p:grpSp>
        <p:nvGrpSpPr>
          <p:cNvPr id="11" name="Group 11"/>
          <p:cNvGrpSpPr/>
          <p:nvPr/>
        </p:nvGrpSpPr>
        <p:grpSpPr>
          <a:xfrm>
            <a:off x="10192644" y="4276821"/>
            <a:ext cx="7593411" cy="2405221"/>
            <a:chOff x="0" y="0"/>
            <a:chExt cx="10124548" cy="3206961"/>
          </a:xfrm>
        </p:grpSpPr>
        <p:sp>
          <p:nvSpPr>
            <p:cNvPr id="12" name="TextBox 12"/>
            <p:cNvSpPr txBox="1"/>
            <p:nvPr/>
          </p:nvSpPr>
          <p:spPr>
            <a:xfrm>
              <a:off x="0" y="-19050"/>
              <a:ext cx="10124548" cy="933450"/>
            </a:xfrm>
            <a:prstGeom prst="rect">
              <a:avLst/>
            </a:prstGeom>
          </p:spPr>
          <p:txBody>
            <a:bodyPr lIns="0" tIns="0" rIns="0" bIns="0" rtlCol="0" anchor="t">
              <a:spAutoFit/>
            </a:bodyPr>
            <a:lstStyle/>
            <a:p>
              <a:pPr>
                <a:lnSpc>
                  <a:spcPts val="5400"/>
                </a:lnSpc>
              </a:pPr>
              <a:r>
                <a:rPr lang="en-US" sz="4500" spc="-44">
                  <a:solidFill>
                    <a:srgbClr val="000000"/>
                  </a:solidFill>
                  <a:latin typeface="Ovo Semi-Bold"/>
                </a:rPr>
                <a:t>Pharmaceutical Consultations</a:t>
              </a:r>
            </a:p>
          </p:txBody>
        </p:sp>
        <p:sp>
          <p:nvSpPr>
            <p:cNvPr id="13" name="TextBox 13"/>
            <p:cNvSpPr txBox="1"/>
            <p:nvPr/>
          </p:nvSpPr>
          <p:spPr>
            <a:xfrm>
              <a:off x="0" y="1160568"/>
              <a:ext cx="10124548" cy="20463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Telemedicine can extend to pharmaceutical consultations, allowing patients to discuss medication options, side effects, and interactions with pharmacists through video calls.</a:t>
              </a:r>
            </a:p>
          </p:txBody>
        </p:sp>
      </p:grpSp>
      <p:sp>
        <p:nvSpPr>
          <p:cNvPr id="14" name="AutoShape 14"/>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sp>
        <p:nvSpPr>
          <p:cNvPr id="15" name="TextBox 15"/>
          <p:cNvSpPr txBox="1"/>
          <p:nvPr/>
        </p:nvSpPr>
        <p:spPr>
          <a:xfrm>
            <a:off x="0" y="7667269"/>
            <a:ext cx="18288000" cy="122555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Ovo"/>
              </a:rPr>
              <a:t>Additionally, The COVID-19 pandemic may have influenced the healthcare industry, potentially accelerating the adoption of digital solutions.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0871" y="2378776"/>
            <a:ext cx="7753949" cy="2486385"/>
            <a:chOff x="0" y="0"/>
            <a:chExt cx="10338599" cy="3315179"/>
          </a:xfrm>
        </p:grpSpPr>
        <p:sp>
          <p:nvSpPr>
            <p:cNvPr id="3" name="TextBox 3"/>
            <p:cNvSpPr txBox="1"/>
            <p:nvPr/>
          </p:nvSpPr>
          <p:spPr>
            <a:xfrm>
              <a:off x="0" y="85725"/>
              <a:ext cx="10338599" cy="1937808"/>
            </a:xfrm>
            <a:prstGeom prst="rect">
              <a:avLst/>
            </a:prstGeom>
          </p:spPr>
          <p:txBody>
            <a:bodyPr lIns="0" tIns="0" rIns="0" bIns="0" rtlCol="0" anchor="t">
              <a:spAutoFit/>
            </a:bodyPr>
            <a:lstStyle/>
            <a:p>
              <a:pPr>
                <a:lnSpc>
                  <a:spcPts val="11000"/>
                </a:lnSpc>
              </a:pPr>
              <a:r>
                <a:rPr lang="en-US" sz="10000" spc="-100">
                  <a:solidFill>
                    <a:srgbClr val="000000"/>
                  </a:solidFill>
                  <a:latin typeface="Ovo"/>
                </a:rPr>
                <a:t>Methodology</a:t>
              </a:r>
            </a:p>
          </p:txBody>
        </p:sp>
        <p:sp>
          <p:nvSpPr>
            <p:cNvPr id="4" name="TextBox 4"/>
            <p:cNvSpPr txBox="1"/>
            <p:nvPr/>
          </p:nvSpPr>
          <p:spPr>
            <a:xfrm>
              <a:off x="0" y="2532013"/>
              <a:ext cx="10338599" cy="783167"/>
            </a:xfrm>
            <a:prstGeom prst="rect">
              <a:avLst/>
            </a:prstGeom>
          </p:spPr>
          <p:txBody>
            <a:bodyPr lIns="0" tIns="0" rIns="0" bIns="0" rtlCol="0" anchor="t">
              <a:spAutoFit/>
            </a:bodyPr>
            <a:lstStyle/>
            <a:p>
              <a:pPr>
                <a:lnSpc>
                  <a:spcPts val="4900"/>
                </a:lnSpc>
                <a:spcBef>
                  <a:spcPct val="0"/>
                </a:spcBef>
              </a:pPr>
              <a:r>
                <a:rPr lang="en-US" sz="3500">
                  <a:solidFill>
                    <a:srgbClr val="384DD8"/>
                  </a:solidFill>
                  <a:latin typeface="Ovo"/>
                </a:rPr>
                <a:t>The Telesio Way</a:t>
              </a:r>
            </a:p>
          </p:txBody>
        </p:sp>
      </p:grpSp>
      <p:grpSp>
        <p:nvGrpSpPr>
          <p:cNvPr id="5" name="Group 5"/>
          <p:cNvGrpSpPr/>
          <p:nvPr/>
        </p:nvGrpSpPr>
        <p:grpSpPr>
          <a:xfrm>
            <a:off x="9453643" y="1681789"/>
            <a:ext cx="7134662" cy="3183372"/>
            <a:chOff x="0" y="0"/>
            <a:chExt cx="9512883" cy="4244496"/>
          </a:xfrm>
        </p:grpSpPr>
        <p:sp>
          <p:nvSpPr>
            <p:cNvPr id="6" name="TextBox 6"/>
            <p:cNvSpPr txBox="1"/>
            <p:nvPr/>
          </p:nvSpPr>
          <p:spPr>
            <a:xfrm>
              <a:off x="0" y="-19050"/>
              <a:ext cx="9512883"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Introduction</a:t>
              </a:r>
            </a:p>
          </p:txBody>
        </p:sp>
        <p:sp>
          <p:nvSpPr>
            <p:cNvPr id="7" name="TextBox 7"/>
            <p:cNvSpPr txBox="1"/>
            <p:nvPr/>
          </p:nvSpPr>
          <p:spPr>
            <a:xfrm>
              <a:off x="0" y="1156703"/>
              <a:ext cx="9512883" cy="3087793"/>
            </a:xfrm>
            <a:prstGeom prst="rect">
              <a:avLst/>
            </a:prstGeom>
          </p:spPr>
          <p:txBody>
            <a:bodyPr lIns="0" tIns="0" rIns="0" bIns="0" rtlCol="0" anchor="t">
              <a:spAutoFit/>
            </a:bodyPr>
            <a:lstStyle/>
            <a:p>
              <a:pPr marL="0" lvl="0" indent="0">
                <a:lnSpc>
                  <a:spcPts val="3079"/>
                </a:lnSpc>
                <a:spcBef>
                  <a:spcPct val="0"/>
                </a:spcBef>
              </a:pPr>
              <a:r>
                <a:rPr lang="en-US" sz="2200">
                  <a:solidFill>
                    <a:srgbClr val="545454"/>
                  </a:solidFill>
                  <a:latin typeface="Open Sans"/>
                </a:rPr>
                <a:t>Telisio is a telemedicine platform. In today's healthcare landscape, access to quality medical care is more vital than ever, and Telisio is at the forefront of making healthcare services accessible from anywhere. Telemedicine, as seen through Telisio, is the future of modern healthcare.</a:t>
              </a:r>
            </a:p>
          </p:txBody>
        </p:sp>
      </p:grpSp>
      <p:grpSp>
        <p:nvGrpSpPr>
          <p:cNvPr id="8" name="Group 8"/>
          <p:cNvGrpSpPr/>
          <p:nvPr/>
        </p:nvGrpSpPr>
        <p:grpSpPr>
          <a:xfrm>
            <a:off x="9453643" y="5143500"/>
            <a:ext cx="7134662" cy="3573897"/>
            <a:chOff x="0" y="0"/>
            <a:chExt cx="9512883" cy="4765196"/>
          </a:xfrm>
        </p:grpSpPr>
        <p:sp>
          <p:nvSpPr>
            <p:cNvPr id="9" name="TextBox 9"/>
            <p:cNvSpPr txBox="1"/>
            <p:nvPr/>
          </p:nvSpPr>
          <p:spPr>
            <a:xfrm>
              <a:off x="0" y="-19050"/>
              <a:ext cx="9512883" cy="933450"/>
            </a:xfrm>
            <a:prstGeom prst="rect">
              <a:avLst/>
            </a:prstGeom>
          </p:spPr>
          <p:txBody>
            <a:bodyPr lIns="0" tIns="0" rIns="0" bIns="0" rtlCol="0" anchor="t">
              <a:spAutoFit/>
            </a:bodyPr>
            <a:lstStyle/>
            <a:p>
              <a:pPr>
                <a:lnSpc>
                  <a:spcPts val="5400"/>
                </a:lnSpc>
              </a:pPr>
              <a:r>
                <a:rPr lang="en-US" sz="4500" spc="-44">
                  <a:solidFill>
                    <a:srgbClr val="384DD8"/>
                  </a:solidFill>
                  <a:latin typeface="Ovo"/>
                </a:rPr>
                <a:t>Objective</a:t>
              </a:r>
            </a:p>
          </p:txBody>
        </p:sp>
        <p:sp>
          <p:nvSpPr>
            <p:cNvPr id="10" name="TextBox 10"/>
            <p:cNvSpPr txBox="1"/>
            <p:nvPr/>
          </p:nvSpPr>
          <p:spPr>
            <a:xfrm>
              <a:off x="0" y="1156703"/>
              <a:ext cx="9512883" cy="3608493"/>
            </a:xfrm>
            <a:prstGeom prst="rect">
              <a:avLst/>
            </a:prstGeom>
          </p:spPr>
          <p:txBody>
            <a:bodyPr lIns="0" tIns="0" rIns="0" bIns="0" rtlCol="0" anchor="t">
              <a:spAutoFit/>
            </a:bodyPr>
            <a:lstStyle/>
            <a:p>
              <a:pPr marL="0" lvl="0" indent="0" algn="l">
                <a:lnSpc>
                  <a:spcPts val="3079"/>
                </a:lnSpc>
                <a:spcBef>
                  <a:spcPct val="0"/>
                </a:spcBef>
              </a:pPr>
              <a:r>
                <a:rPr lang="en-US" sz="2200">
                  <a:solidFill>
                    <a:srgbClr val="545454"/>
                  </a:solidFill>
                  <a:latin typeface="Open Sans"/>
                </a:rPr>
                <a:t>Our primary objective today is to outline the methodology behind Telisio's development and implementation. We'll be sharing the key steps that will be driving Telisio to transform the healthcare industry. These steps are vital in realizing our mission to make quality healthcare services readily available to all, regardless of geographical constraints</a:t>
              </a:r>
            </a:p>
          </p:txBody>
        </p:sp>
      </p:grpSp>
      <p:sp>
        <p:nvSpPr>
          <p:cNvPr id="11" name="AutoShape 11"/>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8991" y="716641"/>
            <a:ext cx="6216616" cy="3200910"/>
            <a:chOff x="0" y="0"/>
            <a:chExt cx="8288821" cy="4267880"/>
          </a:xfrm>
        </p:grpSpPr>
        <p:sp>
          <p:nvSpPr>
            <p:cNvPr id="3" name="TextBox 3"/>
            <p:cNvSpPr txBox="1"/>
            <p:nvPr/>
          </p:nvSpPr>
          <p:spPr>
            <a:xfrm>
              <a:off x="0" y="1041869"/>
              <a:ext cx="8288821"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Research &amp; Analysis</a:t>
              </a:r>
            </a:p>
          </p:txBody>
        </p:sp>
        <p:sp>
          <p:nvSpPr>
            <p:cNvPr id="4" name="TextBox 4"/>
            <p:cNvSpPr txBox="1"/>
            <p:nvPr/>
          </p:nvSpPr>
          <p:spPr>
            <a:xfrm>
              <a:off x="0" y="2221487"/>
              <a:ext cx="8288821" cy="2046393"/>
            </a:xfrm>
            <a:prstGeom prst="rect">
              <a:avLst/>
            </a:prstGeom>
          </p:spPr>
          <p:txBody>
            <a:bodyPr lIns="0" tIns="0" rIns="0" bIns="0" rtlCol="0" anchor="t">
              <a:spAutoFit/>
            </a:bodyPr>
            <a:lstStyle/>
            <a:p>
              <a:pPr algn="l">
                <a:lnSpc>
                  <a:spcPts val="3079"/>
                </a:lnSpc>
                <a:spcBef>
                  <a:spcPct val="0"/>
                </a:spcBef>
              </a:pPr>
              <a:r>
                <a:rPr lang="en-US" sz="2200">
                  <a:solidFill>
                    <a:srgbClr val="545454"/>
                  </a:solidFill>
                  <a:latin typeface="Open Sans"/>
                </a:rPr>
                <a:t>Describes how we conducted market research and analyzed user needs to tailor our telemedicine solution.</a:t>
              </a:r>
            </a:p>
            <a:p>
              <a:pPr marL="0" lvl="0" indent="0" algn="l">
                <a:lnSpc>
                  <a:spcPts val="3079"/>
                </a:lnSpc>
                <a:spcBef>
                  <a:spcPct val="0"/>
                </a:spcBef>
              </a:pPr>
              <a:endParaRPr lang="en-US" sz="2200">
                <a:solidFill>
                  <a:srgbClr val="545454"/>
                </a:solidFill>
                <a:latin typeface="Open Sans"/>
              </a:endParaRPr>
            </a:p>
          </p:txBody>
        </p:sp>
        <p:sp>
          <p:nvSpPr>
            <p:cNvPr id="5" name="TextBox 5"/>
            <p:cNvSpPr txBox="1"/>
            <p:nvPr/>
          </p:nvSpPr>
          <p:spPr>
            <a:xfrm>
              <a:off x="0" y="-9525"/>
              <a:ext cx="1647344"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01</a:t>
              </a:r>
            </a:p>
          </p:txBody>
        </p:sp>
      </p:grpSp>
      <p:grpSp>
        <p:nvGrpSpPr>
          <p:cNvPr id="6" name="Group 6"/>
          <p:cNvGrpSpPr/>
          <p:nvPr/>
        </p:nvGrpSpPr>
        <p:grpSpPr>
          <a:xfrm>
            <a:off x="5969489" y="3659712"/>
            <a:ext cx="5307411" cy="3200910"/>
            <a:chOff x="0" y="0"/>
            <a:chExt cx="7076548" cy="4267880"/>
          </a:xfrm>
        </p:grpSpPr>
        <p:sp>
          <p:nvSpPr>
            <p:cNvPr id="7" name="TextBox 7"/>
            <p:cNvSpPr txBox="1"/>
            <p:nvPr/>
          </p:nvSpPr>
          <p:spPr>
            <a:xfrm>
              <a:off x="0" y="1041869"/>
              <a:ext cx="7076548"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Development Process</a:t>
              </a:r>
            </a:p>
          </p:txBody>
        </p:sp>
        <p:sp>
          <p:nvSpPr>
            <p:cNvPr id="8" name="TextBox 8"/>
            <p:cNvSpPr txBox="1"/>
            <p:nvPr/>
          </p:nvSpPr>
          <p:spPr>
            <a:xfrm>
              <a:off x="0" y="2211962"/>
              <a:ext cx="7076548" cy="2055918"/>
            </a:xfrm>
            <a:prstGeom prst="rect">
              <a:avLst/>
            </a:prstGeom>
          </p:spPr>
          <p:txBody>
            <a:bodyPr lIns="0" tIns="0" rIns="0" bIns="0" rtlCol="0" anchor="t">
              <a:spAutoFit/>
            </a:bodyPr>
            <a:lstStyle/>
            <a:p>
              <a:pPr>
                <a:lnSpc>
                  <a:spcPts val="3079"/>
                </a:lnSpc>
              </a:pPr>
              <a:r>
                <a:rPr lang="en-US" sz="2199">
                  <a:solidFill>
                    <a:srgbClr val="545454"/>
                  </a:solidFill>
                  <a:latin typeface="Ovo"/>
                </a:rPr>
                <a:t>Explain the agile development approach and how we iteratively build and test Telisio's features.</a:t>
              </a:r>
            </a:p>
            <a:p>
              <a:pPr marL="0" lvl="0" indent="0" algn="l">
                <a:lnSpc>
                  <a:spcPts val="3079"/>
                </a:lnSpc>
                <a:spcBef>
                  <a:spcPct val="0"/>
                </a:spcBef>
              </a:pPr>
              <a:endParaRPr lang="en-US" sz="2199">
                <a:solidFill>
                  <a:srgbClr val="545454"/>
                </a:solidFill>
                <a:latin typeface="Ovo"/>
              </a:endParaRPr>
            </a:p>
          </p:txBody>
        </p:sp>
        <p:sp>
          <p:nvSpPr>
            <p:cNvPr id="9" name="TextBox 9"/>
            <p:cNvSpPr txBox="1"/>
            <p:nvPr/>
          </p:nvSpPr>
          <p:spPr>
            <a:xfrm>
              <a:off x="0" y="-9525"/>
              <a:ext cx="1406414"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03</a:t>
              </a:r>
            </a:p>
          </p:txBody>
        </p:sp>
      </p:grpSp>
      <p:grpSp>
        <p:nvGrpSpPr>
          <p:cNvPr id="10" name="Group 10"/>
          <p:cNvGrpSpPr/>
          <p:nvPr/>
        </p:nvGrpSpPr>
        <p:grpSpPr>
          <a:xfrm>
            <a:off x="11970424" y="452942"/>
            <a:ext cx="5812493" cy="3200910"/>
            <a:chOff x="0" y="0"/>
            <a:chExt cx="7749991" cy="4267880"/>
          </a:xfrm>
        </p:grpSpPr>
        <p:sp>
          <p:nvSpPr>
            <p:cNvPr id="11" name="TextBox 11"/>
            <p:cNvSpPr txBox="1"/>
            <p:nvPr/>
          </p:nvSpPr>
          <p:spPr>
            <a:xfrm>
              <a:off x="0" y="1041869"/>
              <a:ext cx="7749991"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Technology Stack</a:t>
              </a:r>
            </a:p>
          </p:txBody>
        </p:sp>
        <p:sp>
          <p:nvSpPr>
            <p:cNvPr id="12" name="TextBox 12"/>
            <p:cNvSpPr txBox="1"/>
            <p:nvPr/>
          </p:nvSpPr>
          <p:spPr>
            <a:xfrm>
              <a:off x="0" y="2221487"/>
              <a:ext cx="7749991" cy="2046393"/>
            </a:xfrm>
            <a:prstGeom prst="rect">
              <a:avLst/>
            </a:prstGeom>
          </p:spPr>
          <p:txBody>
            <a:bodyPr lIns="0" tIns="0" rIns="0" bIns="0" rtlCol="0" anchor="t">
              <a:spAutoFit/>
            </a:bodyPr>
            <a:lstStyle/>
            <a:p>
              <a:pPr>
                <a:lnSpc>
                  <a:spcPts val="3079"/>
                </a:lnSpc>
              </a:pPr>
              <a:r>
                <a:rPr lang="en-US" sz="2199">
                  <a:solidFill>
                    <a:srgbClr val="545454"/>
                  </a:solidFill>
                  <a:latin typeface="Open Sans"/>
                </a:rPr>
                <a:t>Present the choice of technology and platforms for Telisio's development, emphasizing scalability and security.</a:t>
              </a:r>
            </a:p>
            <a:p>
              <a:pPr marL="0" lvl="0" indent="0" algn="just">
                <a:lnSpc>
                  <a:spcPts val="3079"/>
                </a:lnSpc>
                <a:spcBef>
                  <a:spcPct val="0"/>
                </a:spcBef>
              </a:pPr>
              <a:endParaRPr lang="en-US" sz="2199">
                <a:solidFill>
                  <a:srgbClr val="545454"/>
                </a:solidFill>
                <a:latin typeface="Open Sans"/>
              </a:endParaRPr>
            </a:p>
          </p:txBody>
        </p:sp>
        <p:sp>
          <p:nvSpPr>
            <p:cNvPr id="13" name="TextBox 13"/>
            <p:cNvSpPr txBox="1"/>
            <p:nvPr/>
          </p:nvSpPr>
          <p:spPr>
            <a:xfrm>
              <a:off x="0" y="-9525"/>
              <a:ext cx="1540256"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02</a:t>
              </a:r>
            </a:p>
          </p:txBody>
        </p:sp>
      </p:grpSp>
      <p:grpSp>
        <p:nvGrpSpPr>
          <p:cNvPr id="14" name="Group 14"/>
          <p:cNvGrpSpPr/>
          <p:nvPr/>
        </p:nvGrpSpPr>
        <p:grpSpPr>
          <a:xfrm>
            <a:off x="11664454" y="6079572"/>
            <a:ext cx="6424434" cy="2810385"/>
            <a:chOff x="0" y="0"/>
            <a:chExt cx="8565912" cy="3747180"/>
          </a:xfrm>
        </p:grpSpPr>
        <p:sp>
          <p:nvSpPr>
            <p:cNvPr id="15" name="TextBox 15"/>
            <p:cNvSpPr txBox="1"/>
            <p:nvPr/>
          </p:nvSpPr>
          <p:spPr>
            <a:xfrm>
              <a:off x="0" y="1041869"/>
              <a:ext cx="8565912"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Security &amp; Compliance</a:t>
              </a:r>
            </a:p>
          </p:txBody>
        </p:sp>
        <p:sp>
          <p:nvSpPr>
            <p:cNvPr id="16" name="TextBox 16"/>
            <p:cNvSpPr txBox="1"/>
            <p:nvPr/>
          </p:nvSpPr>
          <p:spPr>
            <a:xfrm>
              <a:off x="0" y="2221487"/>
              <a:ext cx="8565912" cy="1525693"/>
            </a:xfrm>
            <a:prstGeom prst="rect">
              <a:avLst/>
            </a:prstGeom>
          </p:spPr>
          <p:txBody>
            <a:bodyPr lIns="0" tIns="0" rIns="0" bIns="0" rtlCol="0" anchor="t">
              <a:spAutoFit/>
            </a:bodyPr>
            <a:lstStyle/>
            <a:p>
              <a:pPr>
                <a:lnSpc>
                  <a:spcPts val="3079"/>
                </a:lnSpc>
              </a:pPr>
              <a:r>
                <a:rPr lang="en-US" sz="2199">
                  <a:solidFill>
                    <a:srgbClr val="545454"/>
                  </a:solidFill>
                  <a:latin typeface="Open Sans"/>
                </a:rPr>
                <a:t>Discuss the security measures and regulatory compliance to ensure patient data safety.</a:t>
              </a:r>
            </a:p>
            <a:p>
              <a:pPr marL="0" lvl="0" indent="0" algn="l">
                <a:lnSpc>
                  <a:spcPts val="3079"/>
                </a:lnSpc>
                <a:spcBef>
                  <a:spcPct val="0"/>
                </a:spcBef>
              </a:pPr>
              <a:endParaRPr lang="en-US" sz="2199">
                <a:solidFill>
                  <a:srgbClr val="545454"/>
                </a:solidFill>
                <a:latin typeface="Open Sans"/>
              </a:endParaRPr>
            </a:p>
          </p:txBody>
        </p:sp>
        <p:sp>
          <p:nvSpPr>
            <p:cNvPr id="17" name="TextBox 17"/>
            <p:cNvSpPr txBox="1"/>
            <p:nvPr/>
          </p:nvSpPr>
          <p:spPr>
            <a:xfrm>
              <a:off x="0" y="-9525"/>
              <a:ext cx="1702414"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05</a:t>
              </a:r>
            </a:p>
          </p:txBody>
        </p:sp>
      </p:grpSp>
      <p:sp>
        <p:nvSpPr>
          <p:cNvPr id="18" name="AutoShape 18"/>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grpSp>
        <p:nvGrpSpPr>
          <p:cNvPr id="19" name="Group 19"/>
          <p:cNvGrpSpPr/>
          <p:nvPr/>
        </p:nvGrpSpPr>
        <p:grpSpPr>
          <a:xfrm>
            <a:off x="390040" y="6079572"/>
            <a:ext cx="7151798" cy="3200910"/>
            <a:chOff x="0" y="0"/>
            <a:chExt cx="9535730" cy="4267880"/>
          </a:xfrm>
        </p:grpSpPr>
        <p:sp>
          <p:nvSpPr>
            <p:cNvPr id="20" name="TextBox 20"/>
            <p:cNvSpPr txBox="1"/>
            <p:nvPr/>
          </p:nvSpPr>
          <p:spPr>
            <a:xfrm>
              <a:off x="0" y="1041869"/>
              <a:ext cx="9535730"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User-Centric Design</a:t>
              </a:r>
            </a:p>
          </p:txBody>
        </p:sp>
        <p:sp>
          <p:nvSpPr>
            <p:cNvPr id="21" name="TextBox 21"/>
            <p:cNvSpPr txBox="1"/>
            <p:nvPr/>
          </p:nvSpPr>
          <p:spPr>
            <a:xfrm>
              <a:off x="0" y="2221487"/>
              <a:ext cx="9535730" cy="2046393"/>
            </a:xfrm>
            <a:prstGeom prst="rect">
              <a:avLst/>
            </a:prstGeom>
          </p:spPr>
          <p:txBody>
            <a:bodyPr lIns="0" tIns="0" rIns="0" bIns="0" rtlCol="0" anchor="t">
              <a:spAutoFit/>
            </a:bodyPr>
            <a:lstStyle/>
            <a:p>
              <a:pPr>
                <a:lnSpc>
                  <a:spcPts val="3079"/>
                </a:lnSpc>
              </a:pPr>
              <a:r>
                <a:rPr lang="en-US" sz="2199">
                  <a:solidFill>
                    <a:srgbClr val="545454"/>
                  </a:solidFill>
                  <a:latin typeface="Open Sans"/>
                </a:rPr>
                <a:t>Highlight the importance of user experience and user interface design for seamless patient-doctor interactions.</a:t>
              </a:r>
            </a:p>
            <a:p>
              <a:pPr marL="0" lvl="0" indent="0" algn="l">
                <a:lnSpc>
                  <a:spcPts val="3079"/>
                </a:lnSpc>
                <a:spcBef>
                  <a:spcPct val="0"/>
                </a:spcBef>
              </a:pPr>
              <a:endParaRPr lang="en-US" sz="2199">
                <a:solidFill>
                  <a:srgbClr val="545454"/>
                </a:solidFill>
                <a:latin typeface="Open Sans"/>
              </a:endParaRPr>
            </a:p>
          </p:txBody>
        </p:sp>
        <p:sp>
          <p:nvSpPr>
            <p:cNvPr id="22" name="TextBox 22"/>
            <p:cNvSpPr txBox="1"/>
            <p:nvPr/>
          </p:nvSpPr>
          <p:spPr>
            <a:xfrm>
              <a:off x="0" y="-9525"/>
              <a:ext cx="1895159"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04</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6355" y="1032952"/>
            <a:ext cx="6762139" cy="3886710"/>
            <a:chOff x="0" y="0"/>
            <a:chExt cx="9016185" cy="5182280"/>
          </a:xfrm>
        </p:grpSpPr>
        <p:sp>
          <p:nvSpPr>
            <p:cNvPr id="3" name="TextBox 3"/>
            <p:cNvSpPr txBox="1"/>
            <p:nvPr/>
          </p:nvSpPr>
          <p:spPr>
            <a:xfrm>
              <a:off x="0" y="1041869"/>
              <a:ext cx="9016185" cy="1847850"/>
            </a:xfrm>
            <a:prstGeom prst="rect">
              <a:avLst/>
            </a:prstGeom>
          </p:spPr>
          <p:txBody>
            <a:bodyPr lIns="0" tIns="0" rIns="0" bIns="0" rtlCol="0" anchor="t">
              <a:spAutoFit/>
            </a:bodyPr>
            <a:lstStyle/>
            <a:p>
              <a:pPr>
                <a:lnSpc>
                  <a:spcPts val="5400"/>
                </a:lnSpc>
              </a:pPr>
              <a:r>
                <a:rPr lang="en-US" sz="4500" spc="-44">
                  <a:solidFill>
                    <a:srgbClr val="000000"/>
                  </a:solidFill>
                  <a:latin typeface="Ovo"/>
                </a:rPr>
                <a:t>Testing &amp; Quality Assurance</a:t>
              </a:r>
            </a:p>
          </p:txBody>
        </p:sp>
        <p:sp>
          <p:nvSpPr>
            <p:cNvPr id="4" name="TextBox 4"/>
            <p:cNvSpPr txBox="1"/>
            <p:nvPr/>
          </p:nvSpPr>
          <p:spPr>
            <a:xfrm>
              <a:off x="0" y="3135887"/>
              <a:ext cx="9016185" cy="2046393"/>
            </a:xfrm>
            <a:prstGeom prst="rect">
              <a:avLst/>
            </a:prstGeom>
          </p:spPr>
          <p:txBody>
            <a:bodyPr lIns="0" tIns="0" rIns="0" bIns="0" rtlCol="0" anchor="t">
              <a:spAutoFit/>
            </a:bodyPr>
            <a:lstStyle/>
            <a:p>
              <a:pPr>
                <a:lnSpc>
                  <a:spcPts val="3079"/>
                </a:lnSpc>
              </a:pPr>
              <a:r>
                <a:rPr lang="en-US" sz="2199">
                  <a:solidFill>
                    <a:srgbClr val="545454"/>
                  </a:solidFill>
                  <a:latin typeface="Open Sans"/>
                </a:rPr>
                <a:t>Explain the rigorous testing procedures and quality control to ensure a robust and reliable telemedicine platform.</a:t>
              </a:r>
            </a:p>
            <a:p>
              <a:pPr marL="0" lvl="0" indent="0" algn="l">
                <a:lnSpc>
                  <a:spcPts val="3079"/>
                </a:lnSpc>
                <a:spcBef>
                  <a:spcPct val="0"/>
                </a:spcBef>
              </a:pPr>
              <a:endParaRPr lang="en-US" sz="2199">
                <a:solidFill>
                  <a:srgbClr val="545454"/>
                </a:solidFill>
                <a:latin typeface="Open Sans"/>
              </a:endParaRPr>
            </a:p>
          </p:txBody>
        </p:sp>
        <p:sp>
          <p:nvSpPr>
            <p:cNvPr id="5" name="TextBox 5"/>
            <p:cNvSpPr txBox="1"/>
            <p:nvPr/>
          </p:nvSpPr>
          <p:spPr>
            <a:xfrm>
              <a:off x="0" y="-9525"/>
              <a:ext cx="1791903"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06</a:t>
              </a:r>
            </a:p>
          </p:txBody>
        </p:sp>
      </p:grpSp>
      <p:grpSp>
        <p:nvGrpSpPr>
          <p:cNvPr id="6" name="Group 6"/>
          <p:cNvGrpSpPr/>
          <p:nvPr/>
        </p:nvGrpSpPr>
        <p:grpSpPr>
          <a:xfrm>
            <a:off x="1336355" y="5310188"/>
            <a:ext cx="6762139" cy="2810385"/>
            <a:chOff x="0" y="0"/>
            <a:chExt cx="9016185" cy="3747180"/>
          </a:xfrm>
        </p:grpSpPr>
        <p:sp>
          <p:nvSpPr>
            <p:cNvPr id="7" name="TextBox 7"/>
            <p:cNvSpPr txBox="1"/>
            <p:nvPr/>
          </p:nvSpPr>
          <p:spPr>
            <a:xfrm>
              <a:off x="0" y="1041869"/>
              <a:ext cx="9016185"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User Training</a:t>
              </a:r>
            </a:p>
          </p:txBody>
        </p:sp>
        <p:sp>
          <p:nvSpPr>
            <p:cNvPr id="8" name="TextBox 8"/>
            <p:cNvSpPr txBox="1"/>
            <p:nvPr/>
          </p:nvSpPr>
          <p:spPr>
            <a:xfrm>
              <a:off x="0" y="2221487"/>
              <a:ext cx="9016185" cy="1525693"/>
            </a:xfrm>
            <a:prstGeom prst="rect">
              <a:avLst/>
            </a:prstGeom>
          </p:spPr>
          <p:txBody>
            <a:bodyPr lIns="0" tIns="0" rIns="0" bIns="0" rtlCol="0" anchor="t">
              <a:spAutoFit/>
            </a:bodyPr>
            <a:lstStyle/>
            <a:p>
              <a:pPr algn="l">
                <a:lnSpc>
                  <a:spcPts val="3079"/>
                </a:lnSpc>
                <a:spcBef>
                  <a:spcPct val="0"/>
                </a:spcBef>
              </a:pPr>
              <a:r>
                <a:rPr lang="en-US" sz="2200">
                  <a:solidFill>
                    <a:srgbClr val="545454"/>
                  </a:solidFill>
                  <a:latin typeface="Open Sans"/>
                </a:rPr>
                <a:t>Mention how we provide training for doctors and patients to use Telisio effectively.</a:t>
              </a:r>
            </a:p>
            <a:p>
              <a:pPr marL="0" lvl="0" indent="0" algn="l">
                <a:lnSpc>
                  <a:spcPts val="3079"/>
                </a:lnSpc>
                <a:spcBef>
                  <a:spcPct val="0"/>
                </a:spcBef>
              </a:pPr>
              <a:endParaRPr lang="en-US" sz="2200">
                <a:solidFill>
                  <a:srgbClr val="545454"/>
                </a:solidFill>
                <a:latin typeface="Open Sans"/>
              </a:endParaRPr>
            </a:p>
          </p:txBody>
        </p:sp>
        <p:sp>
          <p:nvSpPr>
            <p:cNvPr id="9" name="TextBox 9"/>
            <p:cNvSpPr txBox="1"/>
            <p:nvPr/>
          </p:nvSpPr>
          <p:spPr>
            <a:xfrm>
              <a:off x="0" y="-9525"/>
              <a:ext cx="1791903"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08</a:t>
              </a:r>
            </a:p>
          </p:txBody>
        </p:sp>
      </p:grpSp>
      <p:sp>
        <p:nvSpPr>
          <p:cNvPr id="10" name="AutoShape 10"/>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grpSp>
        <p:nvGrpSpPr>
          <p:cNvPr id="11" name="Group 11"/>
          <p:cNvGrpSpPr/>
          <p:nvPr/>
        </p:nvGrpSpPr>
        <p:grpSpPr>
          <a:xfrm>
            <a:off x="9332257" y="1032952"/>
            <a:ext cx="8216866" cy="2810385"/>
            <a:chOff x="0" y="0"/>
            <a:chExt cx="10955821" cy="3747180"/>
          </a:xfrm>
        </p:grpSpPr>
        <p:sp>
          <p:nvSpPr>
            <p:cNvPr id="12" name="TextBox 12"/>
            <p:cNvSpPr txBox="1"/>
            <p:nvPr/>
          </p:nvSpPr>
          <p:spPr>
            <a:xfrm>
              <a:off x="0" y="1041869"/>
              <a:ext cx="10955821"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Deployment &amp; Scaling</a:t>
              </a:r>
            </a:p>
          </p:txBody>
        </p:sp>
        <p:sp>
          <p:nvSpPr>
            <p:cNvPr id="13" name="TextBox 13"/>
            <p:cNvSpPr txBox="1"/>
            <p:nvPr/>
          </p:nvSpPr>
          <p:spPr>
            <a:xfrm>
              <a:off x="0" y="2221487"/>
              <a:ext cx="10955821" cy="1525693"/>
            </a:xfrm>
            <a:prstGeom prst="rect">
              <a:avLst/>
            </a:prstGeom>
          </p:spPr>
          <p:txBody>
            <a:bodyPr lIns="0" tIns="0" rIns="0" bIns="0" rtlCol="0" anchor="t">
              <a:spAutoFit/>
            </a:bodyPr>
            <a:lstStyle/>
            <a:p>
              <a:pPr algn="l">
                <a:lnSpc>
                  <a:spcPts val="3079"/>
                </a:lnSpc>
                <a:spcBef>
                  <a:spcPct val="0"/>
                </a:spcBef>
              </a:pPr>
              <a:r>
                <a:rPr lang="en-US" sz="2200">
                  <a:solidFill>
                    <a:srgbClr val="545454"/>
                  </a:solidFill>
                  <a:latin typeface="Open Sans"/>
                </a:rPr>
                <a:t>Describe the deployment process and how we plan to scale Telisio to accommodate growing demand.</a:t>
              </a:r>
            </a:p>
            <a:p>
              <a:pPr marL="0" lvl="0" indent="0" algn="l">
                <a:lnSpc>
                  <a:spcPts val="3079"/>
                </a:lnSpc>
                <a:spcBef>
                  <a:spcPct val="0"/>
                </a:spcBef>
              </a:pPr>
              <a:endParaRPr lang="en-US" sz="2200">
                <a:solidFill>
                  <a:srgbClr val="545454"/>
                </a:solidFill>
                <a:latin typeface="Open Sans"/>
              </a:endParaRPr>
            </a:p>
          </p:txBody>
        </p:sp>
        <p:sp>
          <p:nvSpPr>
            <p:cNvPr id="14" name="TextBox 14"/>
            <p:cNvSpPr txBox="1"/>
            <p:nvPr/>
          </p:nvSpPr>
          <p:spPr>
            <a:xfrm>
              <a:off x="0" y="-9525"/>
              <a:ext cx="2177392"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07</a:t>
              </a:r>
            </a:p>
          </p:txBody>
        </p:sp>
      </p:grpSp>
      <p:grpSp>
        <p:nvGrpSpPr>
          <p:cNvPr id="15" name="Group 15"/>
          <p:cNvGrpSpPr/>
          <p:nvPr/>
        </p:nvGrpSpPr>
        <p:grpSpPr>
          <a:xfrm>
            <a:off x="9332257" y="5310188"/>
            <a:ext cx="7927043" cy="2810385"/>
            <a:chOff x="0" y="0"/>
            <a:chExt cx="10569391" cy="3747180"/>
          </a:xfrm>
        </p:grpSpPr>
        <p:sp>
          <p:nvSpPr>
            <p:cNvPr id="16" name="TextBox 16"/>
            <p:cNvSpPr txBox="1"/>
            <p:nvPr/>
          </p:nvSpPr>
          <p:spPr>
            <a:xfrm>
              <a:off x="0" y="1041869"/>
              <a:ext cx="10569391" cy="933450"/>
            </a:xfrm>
            <a:prstGeom prst="rect">
              <a:avLst/>
            </a:prstGeom>
          </p:spPr>
          <p:txBody>
            <a:bodyPr lIns="0" tIns="0" rIns="0" bIns="0" rtlCol="0" anchor="t">
              <a:spAutoFit/>
            </a:bodyPr>
            <a:lstStyle/>
            <a:p>
              <a:pPr>
                <a:lnSpc>
                  <a:spcPts val="5400"/>
                </a:lnSpc>
              </a:pPr>
              <a:r>
                <a:rPr lang="en-US" sz="4500" spc="-44">
                  <a:solidFill>
                    <a:srgbClr val="000000"/>
                  </a:solidFill>
                  <a:latin typeface="Ovo"/>
                </a:rPr>
                <a:t>Support &amp; Maintenance</a:t>
              </a:r>
            </a:p>
          </p:txBody>
        </p:sp>
        <p:sp>
          <p:nvSpPr>
            <p:cNvPr id="17" name="TextBox 17"/>
            <p:cNvSpPr txBox="1"/>
            <p:nvPr/>
          </p:nvSpPr>
          <p:spPr>
            <a:xfrm>
              <a:off x="0" y="2221487"/>
              <a:ext cx="10569391" cy="1525693"/>
            </a:xfrm>
            <a:prstGeom prst="rect">
              <a:avLst/>
            </a:prstGeom>
          </p:spPr>
          <p:txBody>
            <a:bodyPr lIns="0" tIns="0" rIns="0" bIns="0" rtlCol="0" anchor="t">
              <a:spAutoFit/>
            </a:bodyPr>
            <a:lstStyle/>
            <a:p>
              <a:pPr algn="l">
                <a:lnSpc>
                  <a:spcPts val="3079"/>
                </a:lnSpc>
                <a:spcBef>
                  <a:spcPct val="0"/>
                </a:spcBef>
              </a:pPr>
              <a:r>
                <a:rPr lang="en-US" sz="2200">
                  <a:solidFill>
                    <a:srgbClr val="545454"/>
                  </a:solidFill>
                  <a:latin typeface="Open Sans"/>
                </a:rPr>
                <a:t>Highlight our post-launch support and maintenance plan to ensure smooth operations.</a:t>
              </a:r>
            </a:p>
            <a:p>
              <a:pPr marL="0" lvl="0" indent="0" algn="l">
                <a:lnSpc>
                  <a:spcPts val="3079"/>
                </a:lnSpc>
                <a:spcBef>
                  <a:spcPct val="0"/>
                </a:spcBef>
              </a:pPr>
              <a:endParaRPr lang="en-US" sz="2200">
                <a:solidFill>
                  <a:srgbClr val="545454"/>
                </a:solidFill>
                <a:latin typeface="Open Sans"/>
              </a:endParaRPr>
            </a:p>
          </p:txBody>
        </p:sp>
        <p:sp>
          <p:nvSpPr>
            <p:cNvPr id="18" name="TextBox 18"/>
            <p:cNvSpPr txBox="1"/>
            <p:nvPr/>
          </p:nvSpPr>
          <p:spPr>
            <a:xfrm>
              <a:off x="0" y="-9525"/>
              <a:ext cx="2100591" cy="822325"/>
            </a:xfrm>
            <a:prstGeom prst="rect">
              <a:avLst/>
            </a:prstGeom>
          </p:spPr>
          <p:txBody>
            <a:bodyPr lIns="0" tIns="0" rIns="0" bIns="0" rtlCol="0" anchor="t">
              <a:spAutoFit/>
            </a:bodyPr>
            <a:lstStyle/>
            <a:p>
              <a:pPr>
                <a:lnSpc>
                  <a:spcPts val="4800"/>
                </a:lnSpc>
              </a:pPr>
              <a:r>
                <a:rPr lang="en-US" sz="4000" spc="-40">
                  <a:solidFill>
                    <a:srgbClr val="384DD8"/>
                  </a:solidFill>
                  <a:latin typeface="Ovo"/>
                </a:rPr>
                <a:t>09</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100" y="2715686"/>
            <a:ext cx="5904104" cy="2822575"/>
          </a:xfrm>
          <a:prstGeom prst="rect">
            <a:avLst/>
          </a:prstGeom>
        </p:spPr>
        <p:txBody>
          <a:bodyPr lIns="0" tIns="0" rIns="0" bIns="0" rtlCol="0" anchor="t">
            <a:spAutoFit/>
          </a:bodyPr>
          <a:lstStyle/>
          <a:p>
            <a:pPr>
              <a:lnSpc>
                <a:spcPts val="11000"/>
              </a:lnSpc>
            </a:pPr>
            <a:r>
              <a:rPr lang="en-US" sz="10000" spc="-100">
                <a:solidFill>
                  <a:srgbClr val="000000"/>
                </a:solidFill>
                <a:latin typeface="Ovo"/>
              </a:rPr>
              <a:t>Expected Outcomes</a:t>
            </a:r>
          </a:p>
        </p:txBody>
      </p:sp>
      <p:grpSp>
        <p:nvGrpSpPr>
          <p:cNvPr id="3" name="Group 3"/>
          <p:cNvGrpSpPr/>
          <p:nvPr/>
        </p:nvGrpSpPr>
        <p:grpSpPr>
          <a:xfrm>
            <a:off x="8582106" y="1507990"/>
            <a:ext cx="7650830" cy="2576121"/>
            <a:chOff x="0" y="0"/>
            <a:chExt cx="10201106" cy="3434829"/>
          </a:xfrm>
        </p:grpSpPr>
        <p:sp>
          <p:nvSpPr>
            <p:cNvPr id="4" name="TextBox 4"/>
            <p:cNvSpPr txBox="1"/>
            <p:nvPr/>
          </p:nvSpPr>
          <p:spPr>
            <a:xfrm>
              <a:off x="0" y="-9525"/>
              <a:ext cx="10201106" cy="990079"/>
            </a:xfrm>
            <a:prstGeom prst="rect">
              <a:avLst/>
            </a:prstGeom>
          </p:spPr>
          <p:txBody>
            <a:bodyPr lIns="0" tIns="0" rIns="0" bIns="0" rtlCol="0" anchor="t">
              <a:spAutoFit/>
            </a:bodyPr>
            <a:lstStyle/>
            <a:p>
              <a:pPr>
                <a:lnSpc>
                  <a:spcPts val="5790"/>
                </a:lnSpc>
              </a:pPr>
              <a:r>
                <a:rPr lang="en-US" sz="4825" spc="-48">
                  <a:solidFill>
                    <a:srgbClr val="384DD8"/>
                  </a:solidFill>
                  <a:latin typeface="Ovo"/>
                </a:rPr>
                <a:t>Improved Healthcare Access: </a:t>
              </a:r>
            </a:p>
          </p:txBody>
        </p:sp>
        <p:sp>
          <p:nvSpPr>
            <p:cNvPr id="5" name="TextBox 5"/>
            <p:cNvSpPr txBox="1"/>
            <p:nvPr/>
          </p:nvSpPr>
          <p:spPr>
            <a:xfrm>
              <a:off x="0" y="1233617"/>
              <a:ext cx="10201106" cy="2201211"/>
            </a:xfrm>
            <a:prstGeom prst="rect">
              <a:avLst/>
            </a:prstGeom>
          </p:spPr>
          <p:txBody>
            <a:bodyPr lIns="0" tIns="0" rIns="0" bIns="0" rtlCol="0" anchor="t">
              <a:spAutoFit/>
            </a:bodyPr>
            <a:lstStyle/>
            <a:p>
              <a:pPr marL="0" lvl="0" indent="0">
                <a:lnSpc>
                  <a:spcPts val="3302"/>
                </a:lnSpc>
                <a:spcBef>
                  <a:spcPct val="0"/>
                </a:spcBef>
              </a:pPr>
              <a:r>
                <a:rPr lang="en-US" sz="2359">
                  <a:solidFill>
                    <a:srgbClr val="545454"/>
                  </a:solidFill>
                  <a:latin typeface="Open Sans"/>
                </a:rPr>
                <a:t>Increased accessibility to healthcare services, especially for individuals in remote or underserved areas, resulting in timely medical consultations and treatment.</a:t>
              </a:r>
            </a:p>
          </p:txBody>
        </p:sp>
      </p:grpSp>
      <p:grpSp>
        <p:nvGrpSpPr>
          <p:cNvPr id="6" name="Group 6"/>
          <p:cNvGrpSpPr/>
          <p:nvPr/>
        </p:nvGrpSpPr>
        <p:grpSpPr>
          <a:xfrm>
            <a:off x="8582106" y="4863381"/>
            <a:ext cx="7707484" cy="2595198"/>
            <a:chOff x="0" y="0"/>
            <a:chExt cx="10276646" cy="3460264"/>
          </a:xfrm>
        </p:grpSpPr>
        <p:sp>
          <p:nvSpPr>
            <p:cNvPr id="7" name="TextBox 7"/>
            <p:cNvSpPr txBox="1"/>
            <p:nvPr/>
          </p:nvSpPr>
          <p:spPr>
            <a:xfrm>
              <a:off x="0" y="-9525"/>
              <a:ext cx="10276646" cy="997340"/>
            </a:xfrm>
            <a:prstGeom prst="rect">
              <a:avLst/>
            </a:prstGeom>
          </p:spPr>
          <p:txBody>
            <a:bodyPr lIns="0" tIns="0" rIns="0" bIns="0" rtlCol="0" anchor="t">
              <a:spAutoFit/>
            </a:bodyPr>
            <a:lstStyle/>
            <a:p>
              <a:pPr>
                <a:lnSpc>
                  <a:spcPts val="5833"/>
                </a:lnSpc>
              </a:pPr>
              <a:r>
                <a:rPr lang="en-US" sz="4861" spc="-48">
                  <a:solidFill>
                    <a:srgbClr val="384DD8"/>
                  </a:solidFill>
                  <a:latin typeface="Ovo"/>
                </a:rPr>
                <a:t>Public Health Benefits: </a:t>
              </a:r>
            </a:p>
          </p:txBody>
        </p:sp>
        <p:sp>
          <p:nvSpPr>
            <p:cNvPr id="8" name="TextBox 8"/>
            <p:cNvSpPr txBox="1"/>
            <p:nvPr/>
          </p:nvSpPr>
          <p:spPr>
            <a:xfrm>
              <a:off x="0" y="1243105"/>
              <a:ext cx="10276646" cy="2217159"/>
            </a:xfrm>
            <a:prstGeom prst="rect">
              <a:avLst/>
            </a:prstGeom>
          </p:spPr>
          <p:txBody>
            <a:bodyPr lIns="0" tIns="0" rIns="0" bIns="0" rtlCol="0" anchor="t">
              <a:spAutoFit/>
            </a:bodyPr>
            <a:lstStyle/>
            <a:p>
              <a:pPr marL="0" lvl="0" indent="0" algn="l">
                <a:lnSpc>
                  <a:spcPts val="3327"/>
                </a:lnSpc>
                <a:spcBef>
                  <a:spcPct val="0"/>
                </a:spcBef>
              </a:pPr>
              <a:r>
                <a:rPr lang="en-US" sz="2376">
                  <a:solidFill>
                    <a:srgbClr val="545454"/>
                  </a:solidFill>
                  <a:latin typeface="Open Sans"/>
                </a:rPr>
                <a:t>During pandemics and health crises, telemedicine reduces the spread of contagious diseases by minimizing in-person visits and promoting remote healthcare.</a:t>
              </a:r>
            </a:p>
          </p:txBody>
        </p:sp>
      </p:grpSp>
      <p:sp>
        <p:nvSpPr>
          <p:cNvPr id="9" name="AutoShape 9"/>
          <p:cNvSpPr/>
          <p:nvPr/>
        </p:nvSpPr>
        <p:spPr>
          <a:xfrm>
            <a:off x="0" y="9248775"/>
            <a:ext cx="18288000" cy="0"/>
          </a:xfrm>
          <a:prstGeom prst="line">
            <a:avLst/>
          </a:prstGeom>
          <a:ln w="9525" cap="rnd">
            <a:solidFill>
              <a:srgbClr val="000000"/>
            </a:solidFill>
            <a:prstDash val="solid"/>
            <a:headEnd type="none" w="sm" len="sm"/>
            <a:tailEnd type="none" w="sm" len="sm"/>
          </a:ln>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1451</Words>
  <Application>Microsoft Office PowerPoint</Application>
  <PresentationFormat>Custom</PresentationFormat>
  <Paragraphs>160</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Ovo</vt:lpstr>
      <vt:lpstr>Calibri</vt:lpstr>
      <vt:lpstr>Arial</vt:lpstr>
      <vt:lpstr>Open Sans</vt:lpstr>
      <vt:lpstr>Calibri (MS)</vt:lpstr>
      <vt:lpstr>Ovo Semi-Bold</vt:lpstr>
      <vt:lpstr>Ovo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EPICS</dc:title>
  <cp:lastModifiedBy>21BCY10210</cp:lastModifiedBy>
  <cp:revision>2</cp:revision>
  <dcterms:created xsi:type="dcterms:W3CDTF">2006-08-16T00:00:00Z</dcterms:created>
  <dcterms:modified xsi:type="dcterms:W3CDTF">2023-10-23T04:50:25Z</dcterms:modified>
  <dc:identifier>DAFxtifUbYg</dc:identifier>
</cp:coreProperties>
</file>